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emf" ContentType="image/x-emf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0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6" r:id="rId4"/>
    <p:sldId id="341" r:id="rId5"/>
    <p:sldId id="361" r:id="rId6"/>
    <p:sldId id="354" r:id="rId7"/>
    <p:sldId id="355" r:id="rId8"/>
    <p:sldId id="349" r:id="rId9"/>
    <p:sldId id="346" r:id="rId10"/>
    <p:sldId id="351" r:id="rId11"/>
    <p:sldId id="363" r:id="rId12"/>
    <p:sldId id="357" r:id="rId13"/>
    <p:sldId id="352" r:id="rId14"/>
    <p:sldId id="348" r:id="rId15"/>
    <p:sldId id="358" r:id="rId16"/>
    <p:sldId id="366" r:id="rId17"/>
    <p:sldId id="334" r:id="rId18"/>
    <p:sldId id="359" r:id="rId19"/>
    <p:sldId id="353" r:id="rId20"/>
    <p:sldId id="365" r:id="rId21"/>
    <p:sldId id="360" r:id="rId22"/>
    <p:sldId id="343" r:id="rId23"/>
    <p:sldId id="347" r:id="rId24"/>
    <p:sldId id="350" r:id="rId25"/>
    <p:sldId id="282" r:id="rId26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12" charset="0"/>
        <a:ea typeface="MS PGothic" pitchFamily="34" charset="-128"/>
        <a:cs typeface="MS PGothic" pitchFamily="34" charset="-128"/>
      </a:defRPr>
    </a:lvl9pPr>
  </p:defaultTextStyle>
  <p:extLst>
    <p:ext uri="{521415D9-36F7-43E2-AB2F-B90AF26B5E84}">
      <p14:sectionLst xmlns:p14="http://schemas.microsoft.com/office/powerpoint/2010/main">
        <p14:section name="Default Section" id="{15CE21CF-5892-C74F-8D3C-7D5A2E1E7146}">
          <p14:sldIdLst>
            <p14:sldId id="256"/>
            <p14:sldId id="257"/>
            <p14:sldId id="276"/>
            <p14:sldId id="341"/>
            <p14:sldId id="361"/>
            <p14:sldId id="354"/>
            <p14:sldId id="355"/>
            <p14:sldId id="349"/>
            <p14:sldId id="346"/>
            <p14:sldId id="351"/>
            <p14:sldId id="363"/>
            <p14:sldId id="357"/>
            <p14:sldId id="352"/>
            <p14:sldId id="348"/>
            <p14:sldId id="358"/>
            <p14:sldId id="366"/>
            <p14:sldId id="334"/>
            <p14:sldId id="359"/>
          </p14:sldIdLst>
        </p14:section>
        <p14:section name="After Greenleaf 2009 in APF subm" id="{E42C90F2-F742-AA41-BF98-56CD1DF095B6}">
          <p14:sldIdLst>
            <p14:sldId id="353"/>
            <p14:sldId id="365"/>
            <p14:sldId id="360"/>
            <p14:sldId id="343"/>
            <p14:sldId id="347"/>
            <p14:sldId id="350"/>
            <p14:sldId id="28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 V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outline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 snapToObjects="1">
      <p:cViewPr varScale="1">
        <p:scale>
          <a:sx n="105" d="100"/>
          <a:sy n="105" d="100"/>
        </p:scale>
        <p:origin x="-65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presProps" Target="presProps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commentAuthors" Target="commentAuthor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4" Type="http://schemas.openxmlformats.org/officeDocument/2006/relationships/slide" Target="slides/slide15.xml"/><Relationship Id="rId20" Type="http://schemas.openxmlformats.org/officeDocument/2006/relationships/slide" Target="slides/slide23.xml"/><Relationship Id="rId4" Type="http://schemas.openxmlformats.org/officeDocument/2006/relationships/slide" Target="slides/slide4.xml"/><Relationship Id="rId21" Type="http://schemas.openxmlformats.org/officeDocument/2006/relationships/slide" Target="slides/slide24.xml"/><Relationship Id="rId7" Type="http://schemas.openxmlformats.org/officeDocument/2006/relationships/slide" Target="slides/slide8.xml"/><Relationship Id="rId11" Type="http://schemas.openxmlformats.org/officeDocument/2006/relationships/slide" Target="slides/slide1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6" Type="http://schemas.openxmlformats.org/officeDocument/2006/relationships/slide" Target="slides/slide18.xml"/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0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7.xml"/><Relationship Id="rId12" Type="http://schemas.openxmlformats.org/officeDocument/2006/relationships/slide" Target="slides/slide13.xml"/><Relationship Id="rId17" Type="http://schemas.openxmlformats.org/officeDocument/2006/relationships/slide" Target="slides/slide20.xml"/><Relationship Id="rId19" Type="http://schemas.openxmlformats.org/officeDocument/2006/relationships/slide" Target="slides/slide22.xml"/><Relationship Id="rId2" Type="http://schemas.openxmlformats.org/officeDocument/2006/relationships/slide" Target="slides/slide2.xml"/><Relationship Id="rId9" Type="http://schemas.openxmlformats.org/officeDocument/2006/relationships/slide" Target="slides/slide10.xml"/><Relationship Id="rId3" Type="http://schemas.openxmlformats.org/officeDocument/2006/relationships/slide" Target="slides/slide3.xml"/><Relationship Id="rId18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EBC18B-9B93-4B79-9724-8787E1CAAD12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3CCB5E-F0EE-4010-81B0-5036F836521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7948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128548-2EAE-4A70-97D4-17DE1390ACB0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F83225-D99F-4C14-AEEE-143C6E6A73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45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pitchFamily="3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ヒラギノ角ゴ Pro W3" pitchFamily="112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B98AF9-5204-420B-B514-A98B524A01CC}" type="slidenum">
              <a:rPr lang="en-AU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6674FA-B827-4A0A-802F-1934F7E66CB0}" type="slidenum">
              <a:rPr lang="en-AU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79FFEC-DF5B-4B63-8767-85A66528C6E5}" type="slidenum">
              <a:rPr lang="en-AU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jpeg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563075-0B2F-4183-ACDB-EE5FAD7FD86A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8F0F4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45C49E-0C07-48F1-B6B8-7FD68A5F5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C563F-FF89-4D64-80CE-A447119D6EC5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CE70B-FD7B-420C-BED0-61CF5014F5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7771E-15C4-4E01-86FE-8A935EA167D5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E731-8E37-4E38-86AE-A7AFC2A62AF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1C496-8CB7-4ECB-9279-4D60D7EA8904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58DC8-A42D-42DF-9458-3EAA17863C0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69434-E3E6-4143-AC8B-587474B1E8CE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B1F5-D277-4672-B46E-4CB0EF14C58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D943C-E77A-4778-BD60-B4D52AD4B555}" type="datetime1">
              <a:rPr lang="en-US"/>
              <a:pPr>
                <a:defRPr/>
              </a:pPr>
              <a:t>28/03/11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8E18E-61BF-4060-B0C1-3B1C4D0B8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36700-0AF5-4D4E-B0D6-7B9F9F8727CE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4D59B-0E3E-4E1D-BD6E-528CCA89964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2D41F-5B27-441A-AFE2-B137C3B45237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77C0D-0F25-4764-A3BA-E0F3912C06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CD842-EAF9-4E83-8A86-06FBF29D603C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BE379-AE64-4EC4-9235-14C39B74144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5EC5D-23F3-4274-9CD9-D3267CAB9C99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BE97-4CE6-4390-8901-6F0EB131E2E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2EAB3-B958-42B0-93B6-849C6FFB921E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6CB5-C533-4E9E-970B-BD43C7BE4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Lucida Sans Unicode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AU" noProof="0" dirty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6055D-6AA3-4DAE-A4CC-490AD3A4BF74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ED0DD-8A45-4E96-BAF7-998749B9E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fld id="{AD6C65AB-5A22-4313-987C-0602EDAD4805}" type="datetime1">
              <a:rPr lang="en-AU"/>
              <a:pPr>
                <a:defRPr/>
              </a:pPr>
              <a:t>28/03/11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 pitchFamily="112" charset="0"/>
              </a:defRPr>
            </a:lvl1pPr>
          </a:lstStyle>
          <a:p>
            <a:pPr>
              <a:defRPr/>
            </a:pPr>
            <a:fld id="{BCAD9E66-04C7-499C-8202-AB595B6F353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0" r:id="rId2"/>
    <p:sldLayoutId id="2147484492" r:id="rId3"/>
    <p:sldLayoutId id="2147484493" r:id="rId4"/>
    <p:sldLayoutId id="2147484494" r:id="rId5"/>
    <p:sldLayoutId id="2147484495" r:id="rId6"/>
    <p:sldLayoutId id="2147484489" r:id="rId7"/>
    <p:sldLayoutId id="2147484496" r:id="rId8"/>
    <p:sldLayoutId id="2147484497" r:id="rId9"/>
    <p:sldLayoutId id="2147484488" r:id="rId10"/>
    <p:sldLayoutId id="2147484487" r:id="rId11"/>
    <p:sldLayoutId id="21474844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/>
          <a:ea typeface="MS PGothic" pitchFamily="34" charset="-128"/>
          <a:cs typeface="MS PGothic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112" charset="0"/>
          <a:ea typeface="MS PGothic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-107" charset="-52"/>
          <a:ea typeface="ＭＳ Ｐゴシック" pitchFamily="-107" charset="-128"/>
          <a:cs typeface="ＭＳ Ｐゴシック" pitchFamily="-107" charset="-128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12" charset="2"/>
        <a:buChar char=""/>
        <a:defRPr sz="2700" kern="1200">
          <a:solidFill>
            <a:schemeClr val="tx1"/>
          </a:solidFill>
          <a:latin typeface="Calibri"/>
          <a:ea typeface="MS PGothic" pitchFamily="34" charset="-128"/>
          <a:cs typeface="MS PGothic" pitchFamily="34" charset="-128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112" charset="0"/>
        <a:buChar char="◦"/>
        <a:defRPr sz="2300" kern="1200">
          <a:solidFill>
            <a:schemeClr val="tx1"/>
          </a:solidFill>
          <a:latin typeface="Calibri"/>
          <a:ea typeface="ＭＳ Ｐゴシック" pitchFamily="-107" charset="-128"/>
          <a:cs typeface="ＭＳ Ｐゴシック" charset="0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12" charset="2"/>
        <a:buChar char=""/>
        <a:defRPr sz="2100" kern="1200">
          <a:solidFill>
            <a:schemeClr val="tx1"/>
          </a:solidFill>
          <a:latin typeface="Calibri"/>
          <a:ea typeface="ヒラギノ角ゴ Pro W3" pitchFamily="112" charset="-128"/>
          <a:cs typeface="ヒラギノ角ゴ Pro W3" pitchFamily="112" charset="-128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12" charset="2"/>
        <a:buChar char=""/>
        <a:defRPr sz="1900" kern="1200">
          <a:solidFill>
            <a:schemeClr val="tx1"/>
          </a:solidFill>
          <a:latin typeface="Calibri"/>
          <a:ea typeface="ヒラギノ角ゴ Pro W3" pitchFamily="112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12" charset="2"/>
        <a:buChar char=""/>
        <a:defRPr kern="1200">
          <a:solidFill>
            <a:schemeClr val="tx1"/>
          </a:solidFill>
          <a:latin typeface="Calibri"/>
          <a:ea typeface="ヒラギノ角ゴ Pro W3" pitchFamily="112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Relationship Id="rId3" Type="http://schemas.openxmlformats.org/officeDocument/2006/relationships/oleObject" Target="HD460:Users:david:Dropbox:1103%20Medico-Legal%20EHR:02%20Materials:Sources:APF%20subm%20IHI:table.docx!OLE_LINK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hyperlink" Target="http://www.smh.com.au/opinion/society-and-culture/when-privacy-can-be-a-life-or-death-call-20101110-17nma.html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thehastingscenter.org/Bioethicsforum/Post.aspx?id=5139" TargetMode="External"/><Relationship Id="rId3" Type="http://schemas.openxmlformats.org/officeDocument/2006/relationships/hyperlink" Target="http://assets1.csc.com/au/downloads/CSC_Health_Report_A_Rising_Tide_of_Expectations.pdf" TargetMode="Externa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hyperlink" Target="http://www.yourhealth.gov.au/internet/yourhealth/publishing.nsf/Content/68FB8BD65FCBA52BCA2577210045B78B/$File/HEALTH%20REFORM%20FACT%20SHEET%20ehealth%20-%20FINAL.pdf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nehta.gov.au/component/docman/doc_download/495-privacy-blueprint-for-the-individual-electronic-health-record" TargetMode="External"/><Relationship Id="rId3" Type="http://schemas.openxmlformats.org/officeDocument/2006/relationships/hyperlink" Target="http://www.nehta.gov.au/component/docman/doc_download/587-privacy-blueprint-for-the-iehr-report-on-feedback" TargetMode="External"/><Relationship Id="rId5" Type="http://schemas.openxmlformats.org/officeDocument/2006/relationships/hyperlink" Target="http://www.hisa.org.au/system/files/d6files/2009_Person-controlled_Electronic_Health_Records.pdf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204"/>
            <a:ext cx="7772400" cy="2906111"/>
          </a:xfrm>
        </p:spPr>
        <p:txBody>
          <a:bodyPr anchor="t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171450" algn="l"/>
              </a:tabLst>
              <a:defRPr/>
            </a:pPr>
            <a:r>
              <a:rPr lang="en-US" sz="4400" dirty="0"/>
              <a:t>The risk of </a:t>
            </a:r>
            <a:r>
              <a:rPr lang="en-US" sz="4400" dirty="0" err="1"/>
              <a:t>eHR</a:t>
            </a:r>
            <a:r>
              <a:rPr lang="en-US" sz="4400" dirty="0"/>
              <a:t>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privacy </a:t>
            </a:r>
            <a:r>
              <a:rPr lang="en-US" sz="4400" dirty="0"/>
              <a:t>model failure </a:t>
            </a:r>
            <a:r>
              <a:rPr lang="en-US" sz="4400" dirty="0" smtClean="0"/>
              <a:t>as </a:t>
            </a:r>
            <a:r>
              <a:rPr lang="en-US" sz="4400" dirty="0"/>
              <a:t>a </a:t>
            </a:r>
            <a:r>
              <a:rPr lang="en-US" sz="4400" dirty="0" smtClean="0"/>
              <a:t>threat </a:t>
            </a:r>
            <a:r>
              <a:rPr lang="en-US" sz="4400" dirty="0"/>
              <a:t>to public and private health </a:t>
            </a:r>
            <a:endParaRPr lang="en-AU" sz="4400" dirty="0">
              <a:ea typeface="+mj-ea"/>
              <a:cs typeface="Calibri"/>
            </a:endParaRPr>
          </a:p>
        </p:txBody>
      </p:sp>
      <p:sp>
        <p:nvSpPr>
          <p:cNvPr id="15363" name="Subtitle 6"/>
          <p:cNvSpPr>
            <a:spLocks noGrp="1"/>
          </p:cNvSpPr>
          <p:nvPr>
            <p:ph type="subTitle" idx="1"/>
          </p:nvPr>
        </p:nvSpPr>
        <p:spPr>
          <a:xfrm>
            <a:off x="239713" y="3611563"/>
            <a:ext cx="8218487" cy="3436937"/>
          </a:xfrm>
        </p:spPr>
        <p:txBody>
          <a:bodyPr/>
          <a:lstStyle/>
          <a:p>
            <a:pPr marR="0" eaLnBrk="1" hangingPunct="1">
              <a:defRPr/>
            </a:pPr>
            <a:r>
              <a:rPr lang="en-US" sz="2800" i="1" dirty="0">
                <a:latin typeface="Calibri" pitchFamily="112" charset="0"/>
              </a:rPr>
              <a:t>David Vaile</a:t>
            </a:r>
            <a:br>
              <a:rPr lang="en-US" sz="2800" i="1" dirty="0">
                <a:latin typeface="Calibri" pitchFamily="112" charset="0"/>
              </a:rPr>
            </a:br>
            <a:r>
              <a:rPr lang="en-AU" sz="2800" dirty="0">
                <a:latin typeface="Calibri" pitchFamily="112" charset="0"/>
              </a:rPr>
              <a:t>Cyberspace Law and Policy Centre, UNSW Law Faculty </a:t>
            </a:r>
          </a:p>
          <a:p>
            <a:pPr marR="0" eaLnBrk="1" hangingPunct="1">
              <a:defRPr/>
            </a:pPr>
            <a:r>
              <a:rPr lang="en-AU" sz="2800" i="1" dirty="0">
                <a:latin typeface="Calibri" pitchFamily="112" charset="0"/>
              </a:rPr>
              <a:t>d.vaile@unsw.edu.</a:t>
            </a:r>
            <a:r>
              <a:rPr lang="en-AU" sz="2800" i="1" dirty="0" smtClean="0">
                <a:latin typeface="Calibri" pitchFamily="112" charset="0"/>
              </a:rPr>
              <a:t>au</a:t>
            </a:r>
          </a:p>
          <a:p>
            <a:pPr marR="0" algn="l" eaLnBrk="1" hangingPunct="1">
              <a:defRPr/>
            </a:pPr>
            <a:endParaRPr lang="en-AU" sz="2800" dirty="0" smtClean="0">
              <a:latin typeface="Calibri" pitchFamily="112" charset="0"/>
            </a:endParaRPr>
          </a:p>
          <a:p>
            <a:pPr marR="0" algn="l" eaLnBrk="1" hangingPunct="1">
              <a:defRPr/>
            </a:pPr>
            <a:r>
              <a:rPr lang="en-AU" sz="2800" dirty="0" smtClean="0">
                <a:latin typeface="Calibri" pitchFamily="112" charset="0"/>
              </a:rPr>
              <a:t>Medico-legal conference, Sydney, 29 March 2011</a:t>
            </a:r>
            <a:endParaRPr lang="en-AU" sz="2800" dirty="0" smtClean="0">
              <a:latin typeface="Calibri" pitchFamily="112" charset="0"/>
            </a:endParaRPr>
          </a:p>
          <a:p>
            <a:pPr marR="0" eaLnBrk="1" hangingPunct="1">
              <a:defRPr/>
            </a:pPr>
            <a:r>
              <a:rPr lang="en-AU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www</a:t>
            </a:r>
            <a:r>
              <a:rPr lang="en-AU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.cyberlawcentre.org</a:t>
            </a:r>
          </a:p>
          <a:p>
            <a:pPr marR="0" eaLnBrk="1" hangingPunct="1">
              <a:defRPr/>
            </a:pPr>
            <a:endParaRPr lang="en-AU" sz="2800" dirty="0">
              <a:latin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National EHR system projects 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Massive effort in many domains</a:t>
            </a:r>
          </a:p>
          <a:p>
            <a:r>
              <a:rPr lang="en-US" sz="2400" smtClean="0"/>
              <a:t>Highly technical</a:t>
            </a:r>
          </a:p>
          <a:p>
            <a:r>
              <a:rPr lang="en-US" sz="2400" smtClean="0"/>
              <a:t>Expensive</a:t>
            </a:r>
          </a:p>
          <a:p>
            <a:r>
              <a:rPr lang="en-US" sz="2400" smtClean="0"/>
              <a:t>Often fragmented, components moving separately</a:t>
            </a:r>
          </a:p>
          <a:p>
            <a:r>
              <a:rPr lang="en-US" sz="2400" smtClean="0"/>
              <a:t>Appears to pay lip service to structured engagement of non-institutional stakeholders (a.k.a.  ‘the paying customer’, consumers, patients and their advocates)</a:t>
            </a:r>
          </a:p>
          <a:p>
            <a:r>
              <a:rPr lang="en-US" sz="2400" smtClean="0"/>
              <a:t>Potential failure of methodology in relation to risk and user centred design (where patients = ‘users’)</a:t>
            </a:r>
          </a:p>
          <a:p>
            <a:r>
              <a:rPr lang="en-US" sz="2400" smtClean="0"/>
              <a:t>Disconnected: </a:t>
            </a:r>
            <a:r>
              <a:rPr lang="en-US" sz="2400"/>
              <a:t>UHI before a model </a:t>
            </a:r>
            <a:r>
              <a:rPr lang="en-US" sz="2400"/>
              <a:t>of </a:t>
            </a:r>
            <a:r>
              <a:rPr lang="en-US" sz="2400" smtClean="0"/>
              <a:t>use, or privacy rules?</a:t>
            </a:r>
            <a:endParaRPr lang="en-US" sz="2400"/>
          </a:p>
          <a:p>
            <a:pPr marL="109537" indent="0">
              <a:buNone/>
            </a:pP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95318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Trust and confidence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Good consent or poor consent?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82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Perceptions and trust…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0097"/>
            <a:ext cx="8353042" cy="4677003"/>
          </a:xfrm>
        </p:spPr>
        <p:txBody>
          <a:bodyPr/>
          <a:lstStyle/>
          <a:p>
            <a:r>
              <a:rPr lang="en-US" sz="2400" smtClean="0"/>
              <a:t>‘Perceptions </a:t>
            </a:r>
            <a:r>
              <a:rPr lang="en-US" sz="2400"/>
              <a:t>about </a:t>
            </a:r>
            <a:r>
              <a:rPr lang="en-US" sz="2400"/>
              <a:t>privacy </a:t>
            </a:r>
            <a:r>
              <a:rPr lang="en-US" sz="2400" smtClean="0"/>
              <a:t>and </a:t>
            </a:r>
            <a:r>
              <a:rPr lang="en-US" sz="2400"/>
              <a:t>notions of trust are critical to the successful adoption of e-health</a:t>
            </a:r>
            <a:r>
              <a:rPr lang="en-US" sz="2400"/>
              <a:t>.  </a:t>
            </a:r>
            <a:r>
              <a:rPr lang="en-US" sz="2400" smtClean="0"/>
              <a:t>… the </a:t>
            </a:r>
            <a:r>
              <a:rPr lang="en-US" sz="2400"/>
              <a:t>combination of existing privacy laws, existing </a:t>
            </a:r>
            <a:r>
              <a:rPr lang="en-US" sz="2400"/>
              <a:t>consent </a:t>
            </a:r>
            <a:r>
              <a:rPr lang="en-US" sz="2400" smtClean="0"/>
              <a:t>mechanisms </a:t>
            </a:r>
            <a:r>
              <a:rPr lang="en-US" sz="2400"/>
              <a:t>and the provider’s duty to protect patient confidentiality </a:t>
            </a:r>
            <a:r>
              <a:rPr lang="en-US" sz="2400"/>
              <a:t>are </a:t>
            </a:r>
            <a:r>
              <a:rPr lang="en-US" sz="2400" smtClean="0"/>
              <a:t>supplemented </a:t>
            </a:r>
            <a:r>
              <a:rPr lang="en-US" sz="2400"/>
              <a:t>by a security and access framework, new controls set out </a:t>
            </a:r>
            <a:r>
              <a:rPr lang="en-US" sz="2400"/>
              <a:t>in </a:t>
            </a:r>
            <a:r>
              <a:rPr lang="en-US" sz="2400" smtClean="0"/>
              <a:t>healthcare </a:t>
            </a:r>
            <a:r>
              <a:rPr lang="en-US" sz="2400"/>
              <a:t>identifiers legislation and proposed </a:t>
            </a:r>
            <a:r>
              <a:rPr lang="en-US" sz="2400"/>
              <a:t>privacy </a:t>
            </a:r>
            <a:r>
              <a:rPr lang="en-US" sz="2400" smtClean="0"/>
              <a:t>reforms.’  </a:t>
            </a:r>
            <a:r>
              <a:rPr lang="en-US" sz="2400" i="1" smtClean="0"/>
              <a:t>NEHTA Blueprint FAQs</a:t>
            </a:r>
            <a:r>
              <a:rPr lang="en-US" sz="2400" smtClean="0"/>
              <a:t>, 2010</a:t>
            </a:r>
          </a:p>
          <a:p>
            <a:r>
              <a:rPr lang="en-US" sz="2400" smtClean="0"/>
              <a:t>But:</a:t>
            </a:r>
          </a:p>
          <a:p>
            <a:pPr lvl="1"/>
            <a:r>
              <a:rPr lang="en-US" sz="2000" smtClean="0"/>
              <a:t>Existing privacy laws largely unenforced (no complaint determ. in 5 yr)</a:t>
            </a:r>
          </a:p>
          <a:p>
            <a:pPr lvl="1"/>
            <a:r>
              <a:rPr lang="en-US" sz="2000" smtClean="0"/>
              <a:t>Proposed new laws recede into the future (no new health privacy law)</a:t>
            </a:r>
          </a:p>
          <a:p>
            <a:pPr lvl="1"/>
            <a:r>
              <a:rPr lang="en-US" sz="2000" smtClean="0"/>
              <a:t>Consent and duty are problematic (from patient’s perspective, in EHR)</a:t>
            </a:r>
          </a:p>
          <a:p>
            <a:pPr lvl="1"/>
            <a:r>
              <a:rPr lang="en-US" sz="2000" smtClean="0"/>
              <a:t>Security and access framework are opaque</a:t>
            </a:r>
          </a:p>
          <a:p>
            <a:pPr lvl="1"/>
            <a:r>
              <a:rPr lang="en-US" sz="2000" smtClean="0"/>
              <a:t>HI legislation does little to restrain or explain real limits on use.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804933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Complexity of consent?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‘The </a:t>
            </a:r>
            <a:r>
              <a:rPr lang="en-US"/>
              <a:t>Blueprint </a:t>
            </a:r>
            <a:r>
              <a:rPr lang="en-US" smtClean="0"/>
              <a:t>… skirts </a:t>
            </a:r>
            <a:r>
              <a:rPr lang="en-US"/>
              <a:t>around the issue of how to deal with the problems </a:t>
            </a:r>
            <a:r>
              <a:rPr lang="en-US"/>
              <a:t>of </a:t>
            </a:r>
            <a:r>
              <a:rPr lang="en-US" smtClean="0"/>
              <a:t>complexity </a:t>
            </a:r>
            <a:r>
              <a:rPr lang="en-US"/>
              <a:t>and detail in the levels of patient consent required for an effective IEHR</a:t>
            </a:r>
            <a:r>
              <a:rPr lang="en-US"/>
              <a:t>. </a:t>
            </a:r>
            <a:r>
              <a:rPr lang="en-US" smtClean="0"/>
              <a:t> Too </a:t>
            </a:r>
            <a:r>
              <a:rPr lang="en-US"/>
              <a:t>much complexity will overwhelm patients, yet too little detail, such as </a:t>
            </a:r>
            <a:r>
              <a:rPr lang="en-US"/>
              <a:t>occurs </a:t>
            </a:r>
            <a:r>
              <a:rPr lang="en-US" smtClean="0"/>
              <a:t>with </a:t>
            </a:r>
            <a:r>
              <a:rPr lang="en-US"/>
              <a:t>bundled consent, is not useful either. This balance is at the heart of the </a:t>
            </a:r>
            <a:r>
              <a:rPr lang="en-US"/>
              <a:t>domain </a:t>
            </a:r>
            <a:r>
              <a:rPr lang="en-US" smtClean="0"/>
              <a:t>and </a:t>
            </a:r>
            <a:r>
              <a:rPr lang="en-US"/>
              <a:t>presents a real challenge. NEHTA does not appear to have put it at the heart </a:t>
            </a:r>
            <a:r>
              <a:rPr lang="en-US"/>
              <a:t>of </a:t>
            </a:r>
            <a:r>
              <a:rPr lang="en-US" smtClean="0"/>
              <a:t>their </a:t>
            </a:r>
            <a:r>
              <a:rPr lang="en-US"/>
              <a:t>analysis or thinking about IEHR privacy </a:t>
            </a:r>
            <a:r>
              <a:rPr lang="en-US"/>
              <a:t>options</a:t>
            </a:r>
            <a:r>
              <a:rPr lang="en-US" smtClean="0"/>
              <a:t>.’ </a:t>
            </a:r>
            <a:r>
              <a:rPr lang="en-US" sz="2400" smtClean="0"/>
              <a:t>APF submission on </a:t>
            </a:r>
            <a:r>
              <a:rPr lang="en-US" sz="2400" i="1" smtClean="0"/>
              <a:t>NEHTA Privacy Blueprint</a:t>
            </a:r>
            <a:r>
              <a:rPr lang="en-US" sz="2400" smtClean="0"/>
              <a:t>, 2008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541836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 a name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 clear model for an integrated national EHR system</a:t>
            </a:r>
          </a:p>
          <a:p>
            <a:pPr lvl="1"/>
            <a:r>
              <a:rPr lang="en-US" smtClean="0"/>
              <a:t>Individual </a:t>
            </a:r>
            <a:r>
              <a:rPr lang="en-US"/>
              <a:t>Electronic Health Record (</a:t>
            </a:r>
            <a:r>
              <a:rPr lang="en-US"/>
              <a:t>IEHR</a:t>
            </a:r>
            <a:r>
              <a:rPr lang="en-US" smtClean="0"/>
              <a:t>)</a:t>
            </a:r>
            <a:br>
              <a:rPr lang="en-US" smtClean="0"/>
            </a:br>
            <a:r>
              <a:rPr lang="en-US" sz="1400" smtClean="0"/>
              <a:t>‘</a:t>
            </a:r>
            <a:r>
              <a:rPr lang="en-US" sz="1400"/>
              <a:t>It is not proposed that the information added to an IEHR will be </a:t>
            </a:r>
            <a:r>
              <a:rPr lang="en-US" sz="1400"/>
              <a:t>a </a:t>
            </a:r>
            <a:r>
              <a:rPr lang="en-US" sz="1400" smtClean="0"/>
              <a:t>complete </a:t>
            </a:r>
            <a:r>
              <a:rPr lang="en-US" sz="1400"/>
              <a:t>medical record for an individual, instead it will </a:t>
            </a:r>
            <a:r>
              <a:rPr lang="en-US" sz="1400"/>
              <a:t>supplement </a:t>
            </a:r>
            <a:r>
              <a:rPr lang="en-US" sz="1400" smtClean="0"/>
              <a:t>local </a:t>
            </a:r>
            <a:r>
              <a:rPr lang="en-US" sz="1400"/>
              <a:t>records held by healthcare providers. It will be a record </a:t>
            </a:r>
            <a:r>
              <a:rPr lang="en-US" sz="1400"/>
              <a:t>of </a:t>
            </a:r>
            <a:r>
              <a:rPr lang="en-US" sz="1400" smtClean="0"/>
              <a:t>information </a:t>
            </a:r>
            <a:r>
              <a:rPr lang="en-US" sz="1400"/>
              <a:t>that the provider believes has a high impact on </a:t>
            </a:r>
            <a:r>
              <a:rPr lang="en-US" sz="1400"/>
              <a:t>clinical </a:t>
            </a:r>
            <a:r>
              <a:rPr lang="en-US" sz="1400" smtClean="0"/>
              <a:t>decision</a:t>
            </a:r>
            <a:r>
              <a:rPr lang="en-US" sz="1400"/>
              <a:t>-making. Accordingly, healthcare providers using </a:t>
            </a:r>
            <a:r>
              <a:rPr lang="en-US" sz="1400"/>
              <a:t>information </a:t>
            </a:r>
            <a:r>
              <a:rPr lang="en-US" sz="1400" smtClean="0"/>
              <a:t>collected </a:t>
            </a:r>
            <a:r>
              <a:rPr lang="en-US" sz="1400"/>
              <a:t>from the IEHR will need to be aware that the information </a:t>
            </a:r>
            <a:r>
              <a:rPr lang="en-US" sz="1400"/>
              <a:t>is </a:t>
            </a:r>
            <a:r>
              <a:rPr lang="en-US" sz="1400" smtClean="0"/>
              <a:t>not </a:t>
            </a:r>
            <a:r>
              <a:rPr lang="en-US" sz="1400"/>
              <a:t>necessarily </a:t>
            </a:r>
            <a:r>
              <a:rPr lang="en-US" sz="1400" smtClean="0"/>
              <a:t>complete’</a:t>
            </a:r>
            <a:endParaRPr lang="en-US" sz="1400"/>
          </a:p>
          <a:p>
            <a:pPr lvl="1"/>
            <a:r>
              <a:rPr lang="en-US" smtClean="0"/>
              <a:t>Shared </a:t>
            </a:r>
            <a:r>
              <a:rPr lang="en-US"/>
              <a:t>Electronic </a:t>
            </a:r>
            <a:r>
              <a:rPr lang="en-US"/>
              <a:t>Health </a:t>
            </a:r>
            <a:r>
              <a:rPr lang="en-US" smtClean="0"/>
              <a:t>Record (SEHR)</a:t>
            </a:r>
          </a:p>
          <a:p>
            <a:pPr lvl="1"/>
            <a:r>
              <a:rPr lang="en-US" smtClean="0"/>
              <a:t>Personally Controlled Electronic Health Record (PCEHR)</a:t>
            </a:r>
            <a:br>
              <a:rPr lang="en-US" smtClean="0"/>
            </a:br>
            <a:r>
              <a:rPr lang="en-US" sz="1400" smtClean="0"/>
              <a:t>In May </a:t>
            </a:r>
            <a:r>
              <a:rPr lang="en-US" sz="1400"/>
              <a:t>2010</a:t>
            </a:r>
            <a:r>
              <a:rPr lang="en-US" sz="1400"/>
              <a:t>, </a:t>
            </a:r>
            <a:r>
              <a:rPr lang="en-US" sz="1400" smtClean="0"/>
              <a:t>$466 </a:t>
            </a:r>
            <a:r>
              <a:rPr lang="en-US" sz="1400"/>
              <a:t>million investment over </a:t>
            </a:r>
            <a:r>
              <a:rPr lang="en-US" sz="1400"/>
              <a:t>two </a:t>
            </a:r>
            <a:r>
              <a:rPr lang="en-US" sz="1400" smtClean="0"/>
              <a:t>years</a:t>
            </a:r>
            <a:r>
              <a:rPr lang="en-US" sz="1400"/>
              <a:t>announced </a:t>
            </a:r>
            <a:r>
              <a:rPr lang="en-US" sz="1400" smtClean="0"/>
              <a:t> into </a:t>
            </a:r>
            <a:r>
              <a:rPr lang="en-US" sz="1400"/>
              <a:t>a Personally </a:t>
            </a:r>
            <a:r>
              <a:rPr lang="en-US" sz="1400"/>
              <a:t>Controlled </a:t>
            </a:r>
            <a:r>
              <a:rPr lang="en-US" sz="1400" smtClean="0"/>
              <a:t>Electronic </a:t>
            </a:r>
            <a:r>
              <a:rPr lang="en-US" sz="1400"/>
              <a:t>Health Record system to support the National Health and </a:t>
            </a:r>
            <a:r>
              <a:rPr lang="en-US" sz="1400"/>
              <a:t>Hospitals </a:t>
            </a:r>
            <a:r>
              <a:rPr lang="en-US" sz="1400"/>
              <a:t>Network.</a:t>
            </a:r>
            <a:br>
              <a:rPr lang="en-US" sz="1400"/>
            </a:br>
            <a:r>
              <a:rPr lang="en-US" sz="1400"/>
              <a:t>‘The PCEHR will not hold all the information held in your </a:t>
            </a:r>
            <a:r>
              <a:rPr lang="en-US" sz="1400"/>
              <a:t>doctor's </a:t>
            </a:r>
            <a:r>
              <a:rPr lang="en-US" sz="1400" smtClean="0"/>
              <a:t>records, </a:t>
            </a:r>
            <a:r>
              <a:rPr lang="en-US" sz="1400"/>
              <a:t>but will complement it by highlighting </a:t>
            </a:r>
            <a:r>
              <a:rPr lang="en-US" sz="1400"/>
              <a:t>key </a:t>
            </a:r>
            <a:r>
              <a:rPr lang="en-US" sz="1400" smtClean="0"/>
              <a:t>information.’        NEHTA, ‘ What is a PCEHR?’ [No risk mentioned]</a:t>
            </a:r>
            <a:endParaRPr lang="en-US" sz="1400"/>
          </a:p>
          <a:p>
            <a:r>
              <a:rPr lang="en-US"/>
              <a:t>Blueprint: ‘few individuals are expected to read it all’</a:t>
            </a:r>
          </a:p>
          <a:p>
            <a:r>
              <a:rPr lang="en-US" smtClean="0"/>
              <a:t>Glossary for terms: 8 pages</a:t>
            </a:r>
          </a:p>
        </p:txBody>
      </p:sp>
    </p:spTree>
    <p:extLst>
      <p:ext uri="{BB962C8B-B14F-4D97-AF65-F5344CB8AC3E}">
        <p14:creationId xmlns:p14="http://schemas.microsoft.com/office/powerpoint/2010/main" val="9428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Consultation – with non experts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Real consultation, as if it mattered to key design and strategic issues</a:t>
            </a:r>
          </a:p>
          <a:p>
            <a:r>
              <a:rPr lang="en-US" smtClean="0"/>
              <a:t>Need clear high level, long term overview</a:t>
            </a:r>
          </a:p>
          <a:p>
            <a:r>
              <a:rPr lang="en-US" smtClean="0"/>
              <a:t>Big picture of information design. A limited number of: </a:t>
            </a:r>
          </a:p>
          <a:p>
            <a:pPr lvl="1"/>
            <a:r>
              <a:rPr lang="en-US" smtClean="0"/>
              <a:t>roles</a:t>
            </a:r>
          </a:p>
          <a:p>
            <a:pPr lvl="1"/>
            <a:r>
              <a:rPr lang="en-US" smtClean="0"/>
              <a:t>information types</a:t>
            </a:r>
          </a:p>
          <a:p>
            <a:pPr lvl="1"/>
            <a:r>
              <a:rPr lang="en-US" smtClean="0"/>
              <a:t>rule types</a:t>
            </a:r>
            <a:endParaRPr lang="en-US"/>
          </a:p>
          <a:p>
            <a:r>
              <a:rPr lang="en-US" smtClean="0"/>
              <a:t>Plain english (jargon names may need to be changed)</a:t>
            </a:r>
          </a:p>
          <a:p>
            <a:r>
              <a:rPr lang="en-US" smtClean="0"/>
              <a:t>Detailed discussions about who gets to control what, or not. When and why choice and consent occurs.</a:t>
            </a:r>
          </a:p>
        </p:txBody>
      </p:sp>
    </p:spTree>
    <p:extLst>
      <p:ext uri="{BB962C8B-B14F-4D97-AF65-F5344CB8AC3E}">
        <p14:creationId xmlns:p14="http://schemas.microsoft.com/office/powerpoint/2010/main" val="325013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Framework?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Good consent or poor consent?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54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dirty="0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Widely known EHR privacy framework?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dirty="0"/>
              <a:t>Is there a simple, widely consulted and accepted national framework for </a:t>
            </a:r>
            <a:r>
              <a:rPr lang="en-US" dirty="0" err="1"/>
              <a:t>eHealth</a:t>
            </a:r>
            <a:r>
              <a:rPr lang="en-US" dirty="0"/>
              <a:t> system privacy and personal information </a:t>
            </a:r>
            <a:r>
              <a:rPr lang="en-US"/>
              <a:t>security</a:t>
            </a:r>
            <a:r>
              <a:rPr lang="en-US" smtClean="0"/>
              <a:t>? (Many consultations got it wrong?)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Probably not?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NEHTA and others largely looking inwards, or preoccupied with ‘elephants stomping’ (big </a:t>
            </a:r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players)?</a:t>
            </a:r>
            <a:endParaRPr lang="en-US" dirty="0" smtClean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Minister seeks to divert attention with ‘</a:t>
            </a:r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PCEHR’?</a:t>
            </a:r>
            <a:endParaRPr lang="en-US" dirty="0" smtClean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Emphasis should be on externally accepted principles, after informed consideration of hard cases, implications</a:t>
            </a:r>
          </a:p>
          <a:p>
            <a:r>
              <a:rPr lang="en-US" dirty="0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Essential basis for future </a:t>
            </a:r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trust?</a:t>
            </a:r>
            <a:endParaRPr lang="en-AU" dirty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Medical identifier as national ID card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Sorry history of Access Card</a:t>
            </a:r>
            <a:endParaRPr lang="en-US" dirty="0" smtClean="0"/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‘This is not a national ID card system’, in Bill</a:t>
            </a:r>
            <a:endParaRPr lang="en-US" dirty="0" smtClean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Culture of denial and evasion of functionality</a:t>
            </a:r>
            <a:endParaRPr lang="en-US" dirty="0" smtClean="0">
              <a:solidFill>
                <a:srgbClr val="000000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Not a good basis for trust</a:t>
            </a: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Privacy-hostile assumptions may be built in to the Foundations?</a:t>
            </a: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Lack of explicit trading of benefits and risks, potential for unintended consequences </a:t>
            </a:r>
          </a:p>
          <a:p>
            <a:r>
              <a:rPr lang="en-US" smtClean="0">
                <a:solidFill>
                  <a:srgbClr val="000000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Public focus on benefits, undermines a model of informed consent: spin, sales, not participation</a:t>
            </a:r>
          </a:p>
        </p:txBody>
      </p:sp>
    </p:spTree>
    <p:extLst>
      <p:ext uri="{BB962C8B-B14F-4D97-AF65-F5344CB8AC3E}">
        <p14:creationId xmlns:p14="http://schemas.microsoft.com/office/powerpoint/2010/main" val="4051897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64917"/>
              </p:ext>
            </p:extLst>
          </p:nvPr>
        </p:nvGraphicFramePr>
        <p:xfrm>
          <a:off x="290794" y="99795"/>
          <a:ext cx="8713200" cy="6020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10160000" imgH="7264400" progId="Word.Document.12">
                  <p:link updateAutomatic="1"/>
                </p:oleObj>
              </mc:Choice>
              <mc:Fallback>
                <p:oleObj name="Document" r:id="rId3" imgW="10160000" imgH="72644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794" y="99795"/>
                        <a:ext cx="8713200" cy="6020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81905" y="6130578"/>
            <a:ext cx="3216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Is the IHI a national ID card system?</a:t>
            </a:r>
          </a:p>
          <a:p>
            <a:r>
              <a:rPr lang="en-US" sz="1200" smtClean="0"/>
              <a:t>After Greenleaf 2009, in APF IHI submission 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2863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ea typeface="+mj-ea"/>
                <a:cs typeface="Calibri"/>
              </a:rPr>
              <a:t>Outline</a:t>
            </a:r>
          </a:p>
        </p:txBody>
      </p:sp>
      <p:sp>
        <p:nvSpPr>
          <p:cNvPr id="18435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>
                <a:latin typeface="Calibri" pitchFamily="112" charset="0"/>
              </a:rPr>
              <a:t>Context</a:t>
            </a:r>
            <a:endParaRPr lang="en-AU" dirty="0">
              <a:latin typeface="Calibri" pitchFamily="112" charset="0"/>
            </a:endParaRPr>
          </a:p>
        </p:txBody>
      </p:sp>
      <p:sp>
        <p:nvSpPr>
          <p:cNvPr id="18436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r>
              <a:rPr lang="en-AU" smtClean="0">
                <a:latin typeface="Calibri" pitchFamily="112" charset="0"/>
              </a:rPr>
              <a:t>Privacy rules?</a:t>
            </a:r>
            <a:endParaRPr lang="en-AU" dirty="0">
              <a:latin typeface="Calibri" pitchFamily="112" charset="0"/>
            </a:endParaRPr>
          </a:p>
        </p:txBody>
      </p:sp>
      <p:sp>
        <p:nvSpPr>
          <p:cNvPr id="18437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</p:spPr>
        <p:txBody>
          <a:bodyPr/>
          <a:lstStyle/>
          <a:p>
            <a:pPr eaLnBrk="1" hangingPunct="1"/>
            <a:r>
              <a:rPr lang="en-AU" sz="2800" dirty="0">
                <a:latin typeface="Calibri" pitchFamily="112" charset="0"/>
              </a:rPr>
              <a:t>Background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Nat. EHR framework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Grand challenges</a:t>
            </a:r>
            <a:endParaRPr lang="en-AU" sz="2800" dirty="0" smtClean="0">
              <a:latin typeface="Calibri" pitchFamily="112" charset="0"/>
              <a:ea typeface="MS PGothic" pitchFamily="34" charset="-128"/>
              <a:cs typeface="MS PGothic" pitchFamily="34" charset="-128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Perceptions and trust</a:t>
            </a: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Consent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r>
              <a:rPr lang="en-AU" sz="2800" smtClean="0">
                <a:latin typeface="Calibri" pitchFamily="112" charset="0"/>
              </a:rPr>
              <a:t>Consultation?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/>
            <a:endParaRPr lang="en-AU" dirty="0">
              <a:latin typeface="Calibri" pitchFamily="112" charset="0"/>
            </a:endParaRPr>
          </a:p>
        </p:txBody>
      </p:sp>
      <p:sp>
        <p:nvSpPr>
          <p:cNvPr id="1843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Framework?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Medical</a:t>
            </a:r>
            <a:r>
              <a:rPr lang="en-AU" sz="2800" baseline="0" smtClean="0">
                <a:latin typeface="Calibri" pitchFamily="112" charset="0"/>
              </a:rPr>
              <a:t> HI as ID card?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Clinical outcomes affected?</a:t>
            </a:r>
            <a:endParaRPr lang="en-AU" sz="2800" dirty="0" smtClean="0">
              <a:latin typeface="Calibri" pitchFamily="11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Implications for private health</a:t>
            </a:r>
          </a:p>
          <a:p>
            <a:pPr eaLnBrk="1" hangingPunct="1">
              <a:spcBef>
                <a:spcPct val="0"/>
              </a:spcBef>
            </a:pPr>
            <a:r>
              <a:rPr lang="en-AU" sz="2800" smtClean="0">
                <a:latin typeface="Calibri" pitchFamily="112" charset="0"/>
              </a:rPr>
              <a:t>Implications for public health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Clinical</a:t>
            </a:r>
            <a:r>
              <a:rPr lang="en-AU" baseline="0" smtClean="0">
                <a:ea typeface="ＭＳ Ｐゴシック" pitchFamily="-107" charset="-128"/>
                <a:cs typeface="Calibri"/>
              </a:rPr>
              <a:t> outcomes affected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918906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Reputation is hard won and easily lost</a:t>
            </a:r>
          </a:p>
          <a:p>
            <a:pPr eaLnBrk="1" hangingPunct="1"/>
            <a:r>
              <a:rPr lang="en-US" smtClean="0">
                <a:latin typeface="Calibri" pitchFamily="112" charset="0"/>
              </a:rPr>
              <a:t>Implications for loss are serious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AU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Threats to clinical outcomes</a:t>
            </a:r>
            <a:endParaRPr lang="en-AU" dirty="0" smtClean="0">
              <a:solidFill>
                <a:srgbClr val="365F91"/>
              </a:solidFill>
              <a:ea typeface="ＭＳ Ｐゴシック" pitchFamily="-107" charset="-128"/>
              <a:cs typeface="Calibri"/>
            </a:endParaRP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481138"/>
            <a:ext cx="8573047" cy="5376862"/>
          </a:xfrm>
        </p:spPr>
        <p:txBody>
          <a:bodyPr/>
          <a:lstStyle/>
          <a:p>
            <a:r>
              <a:rPr lang="en-US" smtClean="0"/>
              <a:t>Erosion of trust consequent on awareness of failure of security or privacy of medical or related records</a:t>
            </a:r>
          </a:p>
          <a:p>
            <a:r>
              <a:rPr lang="en-US" smtClean="0"/>
              <a:t>Most vulnerable will be most difficult to please – the most to lose </a:t>
            </a:r>
          </a:p>
          <a:p>
            <a:r>
              <a:rPr lang="en-US" smtClean="0"/>
              <a:t>Private health – patients fail to disclose history, symptoms, get tested. </a:t>
            </a:r>
            <a:br>
              <a:rPr lang="en-US" smtClean="0"/>
            </a:br>
            <a:r>
              <a:rPr lang="en-US" smtClean="0"/>
              <a:t>Suboptimal treatment, clinical outcomes.</a:t>
            </a:r>
          </a:p>
          <a:p>
            <a:r>
              <a:rPr lang="en-US" smtClean="0"/>
              <a:t>Public health – patients fail to get tested, or disclose eg signs of infection etc. Potential for disease to spread and public health problem. Statistics wrong.</a:t>
            </a:r>
          </a:p>
        </p:txBody>
      </p:sp>
    </p:spTree>
    <p:extLst>
      <p:ext uri="{BB962C8B-B14F-4D97-AF65-F5344CB8AC3E}">
        <p14:creationId xmlns:p14="http://schemas.microsoft.com/office/powerpoint/2010/main" val="38801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this leave us?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uniquely </a:t>
            </a:r>
            <a:r>
              <a:rPr lang="en-US" smtClean="0"/>
              <a:t>challenging </a:t>
            </a:r>
            <a:r>
              <a:rPr lang="en-US" smtClean="0"/>
              <a:t>protective role…</a:t>
            </a:r>
          </a:p>
          <a:p>
            <a:r>
              <a:rPr lang="en-US" smtClean="0"/>
              <a:t>In the midst of massive overhaul of HRs</a:t>
            </a:r>
          </a:p>
          <a:p>
            <a:r>
              <a:rPr lang="en-US" smtClean="0"/>
              <a:t>Privacy law incomplete, mostly not enforced</a:t>
            </a:r>
          </a:p>
          <a:p>
            <a:r>
              <a:rPr lang="en-US" smtClean="0"/>
              <a:t>Government, institutions and profession racing on</a:t>
            </a:r>
          </a:p>
          <a:p>
            <a:r>
              <a:rPr lang="en-US" smtClean="0"/>
              <a:t>The hardest parts deferred?</a:t>
            </a:r>
          </a:p>
          <a:p>
            <a:r>
              <a:rPr lang="en-US" smtClean="0"/>
              <a:t>IT risk warning sign – fail early and cheap, not late &amp; $$</a:t>
            </a:r>
          </a:p>
          <a:p>
            <a:r>
              <a:rPr lang="en-US" smtClean="0"/>
              <a:t>Clinical risk warning sign – gambling with a potential breach of the trust upon which frank history-giving depends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290094"/>
            <a:ext cx="8686801" cy="4717006"/>
          </a:xfrm>
        </p:spPr>
        <p:txBody>
          <a:bodyPr/>
          <a:lstStyle/>
          <a:p>
            <a:r>
              <a:rPr lang="en-US" sz="1600" smtClean="0"/>
              <a:t>Galexia Consulting, </a:t>
            </a:r>
            <a:r>
              <a:rPr lang="en-US" sz="1600" i="1"/>
              <a:t>Preliminary PIA regarding the Unique Healthcare Identifier Program recommendations , and NEHTA’s responses</a:t>
            </a:r>
            <a:r>
              <a:rPr lang="en-US" sz="1600"/>
              <a:t>, </a:t>
            </a:r>
            <a:r>
              <a:rPr lang="en-US" sz="1600" smtClean="0"/>
              <a:t>2006</a:t>
            </a:r>
            <a:endParaRPr lang="en-US" sz="1600"/>
          </a:p>
          <a:p>
            <a:r>
              <a:rPr lang="en-US" sz="1600" smtClean="0"/>
              <a:t>Clayton Utz, </a:t>
            </a:r>
            <a:r>
              <a:rPr lang="en-US" sz="1600" i="1"/>
              <a:t>PIA into the Unique Healthcare Identifiers </a:t>
            </a:r>
            <a:r>
              <a:rPr lang="en-US" sz="1600" i="1"/>
              <a:t>Program </a:t>
            </a:r>
            <a:r>
              <a:rPr lang="en-US" sz="1600" i="1" smtClean="0"/>
              <a:t>recommendations, and </a:t>
            </a:r>
            <a:r>
              <a:rPr lang="en-US" sz="1600" i="1"/>
              <a:t>NEHTA’s </a:t>
            </a:r>
            <a:r>
              <a:rPr lang="en-US" sz="1600" i="1" smtClean="0"/>
              <a:t>responses, </a:t>
            </a:r>
            <a:r>
              <a:rPr lang="en-US" sz="1600" smtClean="0"/>
              <a:t>2007</a:t>
            </a:r>
          </a:p>
          <a:p>
            <a:r>
              <a:rPr lang="en-US" sz="1600" smtClean="0"/>
              <a:t>Mallesons </a:t>
            </a:r>
            <a:r>
              <a:rPr lang="en-US" sz="1600"/>
              <a:t>Stephen </a:t>
            </a:r>
            <a:r>
              <a:rPr lang="en-US" sz="1600" smtClean="0"/>
              <a:t>Jaques, </a:t>
            </a:r>
            <a:r>
              <a:rPr lang="en-US" sz="1600" i="1"/>
              <a:t>PIA into Individual Healthcare </a:t>
            </a:r>
            <a:r>
              <a:rPr lang="en-US" sz="1600" i="1"/>
              <a:t>Identifiers </a:t>
            </a:r>
            <a:r>
              <a:rPr lang="en-US" sz="1600" i="1" smtClean="0"/>
              <a:t>recommendations, and </a:t>
            </a:r>
            <a:r>
              <a:rPr lang="en-US" sz="1600" i="1"/>
              <a:t>NEHTA’s </a:t>
            </a:r>
            <a:r>
              <a:rPr lang="en-US" sz="1600" i="1" smtClean="0"/>
              <a:t>responses</a:t>
            </a:r>
            <a:r>
              <a:rPr lang="en-US" sz="1600" smtClean="0"/>
              <a:t>, Aug 2009</a:t>
            </a:r>
          </a:p>
          <a:p>
            <a:r>
              <a:rPr lang="en-US" sz="1600" smtClean="0"/>
              <a:t>‘Data</a:t>
            </a:r>
            <a:r>
              <a:rPr lang="en-US" sz="1600"/>
              <a:t>-matching in </a:t>
            </a:r>
            <a:r>
              <a:rPr lang="en-US" sz="1600"/>
              <a:t>Commonwealth </a:t>
            </a:r>
            <a:r>
              <a:rPr lang="en-US" sz="1600" smtClean="0"/>
              <a:t>administration’, Guidelines </a:t>
            </a:r>
            <a:r>
              <a:rPr lang="en-US" sz="1600"/>
              <a:t>issued </a:t>
            </a:r>
            <a:r>
              <a:rPr lang="en-US" sz="1600"/>
              <a:t>by </a:t>
            </a:r>
            <a:r>
              <a:rPr lang="en-US" sz="1600" smtClean="0"/>
              <a:t>Privacy </a:t>
            </a:r>
            <a:r>
              <a:rPr lang="en-US" sz="1600"/>
              <a:t>Commissioner under section 27(1)(</a:t>
            </a:r>
            <a:r>
              <a:rPr lang="en-US" sz="1600"/>
              <a:t>e</a:t>
            </a:r>
            <a:r>
              <a:rPr lang="en-US" sz="1600" smtClean="0"/>
              <a:t>) </a:t>
            </a:r>
            <a:r>
              <a:rPr lang="en-US" sz="1600" i="1" smtClean="0"/>
              <a:t>Privacy </a:t>
            </a:r>
            <a:r>
              <a:rPr lang="en-US" sz="1600" i="1"/>
              <a:t>Act 1988 </a:t>
            </a:r>
            <a:r>
              <a:rPr lang="en-US" sz="1600"/>
              <a:t>(</a:t>
            </a:r>
            <a:r>
              <a:rPr lang="en-US" sz="1600"/>
              <a:t>Cth</a:t>
            </a:r>
            <a:r>
              <a:rPr lang="en-US" sz="1600" smtClean="0"/>
              <a:t>), February 1998</a:t>
            </a:r>
          </a:p>
          <a:p>
            <a:r>
              <a:rPr lang="de-DE" sz="1600"/>
              <a:t>Mark A</a:t>
            </a:r>
            <a:r>
              <a:rPr lang="de-DE" sz="1600"/>
              <a:t>. </a:t>
            </a:r>
            <a:r>
              <a:rPr lang="de-DE" sz="1600" smtClean="0"/>
              <a:t>Rothstein, ‘</a:t>
            </a:r>
            <a:r>
              <a:rPr lang="en-US" sz="1600" smtClean="0"/>
              <a:t>Debate </a:t>
            </a:r>
            <a:r>
              <a:rPr lang="en-US" sz="1600"/>
              <a:t>Over Patient Privacy Controls in Electronic </a:t>
            </a:r>
            <a:r>
              <a:rPr lang="en-US" sz="1600"/>
              <a:t>Health </a:t>
            </a:r>
            <a:r>
              <a:rPr lang="en-US" sz="1600" smtClean="0"/>
              <a:t>Records’, </a:t>
            </a:r>
            <a:r>
              <a:rPr lang="en-US" sz="1600" smtClean="0">
                <a:hlinkClick r:id="rId2"/>
              </a:rPr>
              <a:t>BioEthics Forum</a:t>
            </a:r>
            <a:r>
              <a:rPr lang="de-DE" sz="1600" smtClean="0"/>
              <a:t>, 17 Feb 2011 (US)</a:t>
            </a:r>
          </a:p>
          <a:p>
            <a:r>
              <a:rPr lang="en-US" sz="1600" i="1" smtClean="0"/>
              <a:t>A rising </a:t>
            </a:r>
            <a:r>
              <a:rPr lang="en-US" sz="1600" i="1"/>
              <a:t>tide </a:t>
            </a:r>
            <a:r>
              <a:rPr lang="en-US" sz="1600" i="1" smtClean="0"/>
              <a:t>of expectations, Australian </a:t>
            </a:r>
            <a:r>
              <a:rPr lang="en-US" sz="1600" i="1"/>
              <a:t>consumers’ views on electronic health </a:t>
            </a:r>
            <a:r>
              <a:rPr lang="en-US" sz="1600" i="1"/>
              <a:t>records </a:t>
            </a:r>
            <a:r>
              <a:rPr lang="en-US" sz="1600" i="1" smtClean="0"/>
              <a:t> </a:t>
            </a:r>
            <a:r>
              <a:rPr lang="en-US" sz="1600" i="1"/>
              <a:t>– a necessary ingredient in </a:t>
            </a:r>
            <a:r>
              <a:rPr lang="en-US" sz="1600" i="1"/>
              <a:t>healthcare </a:t>
            </a:r>
            <a:r>
              <a:rPr lang="en-US" sz="1600" i="1" smtClean="0"/>
              <a:t>reform</a:t>
            </a:r>
            <a:r>
              <a:rPr lang="en-US" sz="1600" smtClean="0"/>
              <a:t>, </a:t>
            </a:r>
            <a:r>
              <a:rPr lang="en-US" sz="1600">
                <a:hlinkClick r:id="rId3"/>
              </a:rPr>
              <a:t>CSC Healthcare </a:t>
            </a:r>
            <a:r>
              <a:rPr lang="en-US" sz="1600">
                <a:hlinkClick r:id="rId3"/>
              </a:rPr>
              <a:t>Research </a:t>
            </a:r>
            <a:r>
              <a:rPr lang="en-US" sz="1600" smtClean="0">
                <a:hlinkClick r:id="rId3"/>
              </a:rPr>
              <a:t>report</a:t>
            </a:r>
            <a:r>
              <a:rPr lang="en-AU" sz="1600" smtClean="0"/>
              <a:t>, 2009</a:t>
            </a:r>
          </a:p>
          <a:p>
            <a:r>
              <a:rPr lang="en-US" sz="1600" smtClean="0"/>
              <a:t>‘Are </a:t>
            </a:r>
            <a:r>
              <a:rPr lang="en-US" sz="1600"/>
              <a:t>Electronic Health Records Ready for </a:t>
            </a:r>
            <a:r>
              <a:rPr lang="en-US" sz="1600"/>
              <a:t>Genomic</a:t>
            </a:r>
            <a:r>
              <a:rPr lang="en-US" sz="1600" smtClean="0"/>
              <a:t>?’ </a:t>
            </a:r>
            <a:r>
              <a:rPr lang="en-US" sz="1600" i="1"/>
              <a:t>Genetics in Medicine, </a:t>
            </a:r>
            <a:r>
              <a:rPr lang="en-US" sz="1600"/>
              <a:t>Vol. </a:t>
            </a:r>
            <a:r>
              <a:rPr lang="en-US" sz="1600"/>
              <a:t>11</a:t>
            </a:r>
            <a:r>
              <a:rPr lang="en-US" sz="1600" smtClean="0"/>
              <a:t>, Issue</a:t>
            </a:r>
            <a:r>
              <a:rPr lang="en-US" sz="1600"/>
              <a:t>, 7, p. 510-17, </a:t>
            </a:r>
            <a:r>
              <a:rPr lang="en-US" sz="1600"/>
              <a:t>July </a:t>
            </a:r>
            <a:r>
              <a:rPr lang="en-US" sz="1600" smtClean="0"/>
              <a:t>2009</a:t>
            </a:r>
          </a:p>
          <a:p>
            <a:r>
              <a:rPr lang="en-US" sz="1600"/>
              <a:t>Prashila </a:t>
            </a:r>
            <a:r>
              <a:rPr lang="en-US" sz="1600" smtClean="0"/>
              <a:t>Dullabh &amp; Maria Molfino, ‘Liability </a:t>
            </a:r>
            <a:r>
              <a:rPr lang="en-US" sz="1600"/>
              <a:t>Coverage for </a:t>
            </a:r>
            <a:r>
              <a:rPr lang="en-US" sz="1600"/>
              <a:t>Regional </a:t>
            </a:r>
            <a:r>
              <a:rPr lang="en-US" sz="1600" smtClean="0"/>
              <a:t>Health, Information Organizations’, </a:t>
            </a:r>
            <a:r>
              <a:rPr lang="en-US" sz="1600"/>
              <a:t>AHRQ National Resource Center for Health Information Technology</a:t>
            </a:r>
            <a:r>
              <a:rPr lang="en-US" sz="1600" i="1"/>
              <a:t>, </a:t>
            </a:r>
            <a:r>
              <a:rPr lang="en-US" sz="1600" smtClean="0"/>
              <a:t>June 2009</a:t>
            </a:r>
          </a:p>
          <a:p>
            <a:r>
              <a:rPr lang="en-US" sz="1600" smtClean="0"/>
              <a:t>Merle Spriggs ‘When privacy can be a life or death call’, </a:t>
            </a:r>
            <a:r>
              <a:rPr lang="en-US" sz="1600" i="1" smtClean="0">
                <a:hlinkClick r:id="rId4"/>
              </a:rPr>
              <a:t>SMH</a:t>
            </a:r>
            <a:r>
              <a:rPr lang="en-US" sz="1600" smtClean="0"/>
              <a:t>, November 11, 2010</a:t>
            </a:r>
          </a:p>
          <a:p>
            <a:endParaRPr lang="de-DE" sz="1600" smtClean="0"/>
          </a:p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3124579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Sources</a:t>
            </a:r>
            <a:r>
              <a:rPr lang="en-US" baseline="0" smtClean="0"/>
              <a:t> </a:t>
            </a:r>
            <a:r>
              <a:rPr lang="en-US" b="0" i="1" baseline="0" smtClean="0"/>
              <a:t>(cont.)</a:t>
            </a:r>
            <a:endParaRPr lang="en-US" b="0" i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NEHTA</a:t>
            </a:r>
            <a:r>
              <a:rPr lang="en-US" sz="1600" i="1"/>
              <a:t>, </a:t>
            </a:r>
            <a:r>
              <a:rPr lang="en-US" sz="1600" i="1">
                <a:hlinkClick r:id="rId2"/>
              </a:rPr>
              <a:t>Privacy Blueprint </a:t>
            </a:r>
            <a:r>
              <a:rPr lang="en-US" sz="1600" i="1"/>
              <a:t>for the Individual Electronic Health </a:t>
            </a:r>
            <a:br>
              <a:rPr lang="en-US" sz="1600" i="1"/>
            </a:br>
            <a:r>
              <a:rPr lang="en-US" sz="1600" i="1"/>
              <a:t>Record</a:t>
            </a:r>
            <a:r>
              <a:rPr lang="en-US" sz="1600"/>
              <a:t>, 2008</a:t>
            </a:r>
          </a:p>
          <a:p>
            <a:r>
              <a:rPr lang="en-US" sz="1600" smtClean="0"/>
              <a:t>NEHTA, </a:t>
            </a:r>
            <a:r>
              <a:rPr lang="en-US" sz="1600" i="1" smtClean="0"/>
              <a:t>Privacy </a:t>
            </a:r>
            <a:r>
              <a:rPr lang="en-US" sz="1600" i="1"/>
              <a:t>Blueprint for </a:t>
            </a:r>
            <a:r>
              <a:rPr lang="en-US" sz="1600" i="1"/>
              <a:t>the </a:t>
            </a:r>
            <a:r>
              <a:rPr lang="en-US" sz="1600" i="1"/>
              <a:t>Individual Electronic </a:t>
            </a:r>
            <a:r>
              <a:rPr lang="en-US" sz="1600" i="1"/>
              <a:t>Health </a:t>
            </a:r>
            <a:r>
              <a:rPr lang="en-US" sz="1600" i="1" smtClean="0"/>
              <a:t>Record – </a:t>
            </a:r>
            <a:r>
              <a:rPr lang="en-US" sz="1600" i="1" smtClean="0">
                <a:hlinkClick r:id="rId3"/>
              </a:rPr>
              <a:t>Report </a:t>
            </a:r>
            <a:r>
              <a:rPr lang="en-US" sz="1600" i="1">
                <a:hlinkClick r:id="rId3"/>
              </a:rPr>
              <a:t>on </a:t>
            </a:r>
            <a:r>
              <a:rPr lang="en-US" sz="1600" i="1" smtClean="0">
                <a:hlinkClick r:id="rId3"/>
              </a:rPr>
              <a:t>Feedback</a:t>
            </a:r>
            <a:r>
              <a:rPr lang="en-US" sz="1600" smtClean="0"/>
              <a:t>, 2008</a:t>
            </a:r>
          </a:p>
          <a:p>
            <a:r>
              <a:rPr lang="en-US" sz="1600" smtClean="0"/>
              <a:t>Federal gov’t, ‘Personally </a:t>
            </a:r>
            <a:r>
              <a:rPr lang="en-US" sz="1600"/>
              <a:t>controlled electronic health </a:t>
            </a:r>
            <a:r>
              <a:rPr lang="en-US" sz="1600"/>
              <a:t>record </a:t>
            </a:r>
            <a:r>
              <a:rPr lang="en-US" sz="1600" smtClean="0"/>
              <a:t>system’ </a:t>
            </a:r>
            <a:r>
              <a:rPr lang="en-US" sz="1600" smtClean="0">
                <a:hlinkClick r:id="rId4"/>
              </a:rPr>
              <a:t>Fact sheet</a:t>
            </a:r>
            <a:r>
              <a:rPr lang="en-US" sz="1600" smtClean="0"/>
              <a:t>, 2010</a:t>
            </a:r>
          </a:p>
          <a:p>
            <a:r>
              <a:rPr lang="en-US" sz="1600" i="1">
                <a:hlinkClick r:id="rId5"/>
              </a:rPr>
              <a:t>Person-controlled Electronic </a:t>
            </a:r>
            <a:r>
              <a:rPr lang="en-US" sz="1600" i="1">
                <a:hlinkClick r:id="rId5"/>
              </a:rPr>
              <a:t>Health </a:t>
            </a:r>
            <a:r>
              <a:rPr lang="en-US" sz="1600" i="1" smtClean="0">
                <a:hlinkClick r:id="rId5"/>
              </a:rPr>
              <a:t>Records</a:t>
            </a:r>
            <a:r>
              <a:rPr lang="en-US" sz="1600" smtClean="0"/>
              <a:t>, HISA, 2009</a:t>
            </a:r>
          </a:p>
          <a:p>
            <a:r>
              <a:rPr lang="en-US" sz="1600" smtClean="0"/>
              <a:t>AHMAC, </a:t>
            </a:r>
            <a:r>
              <a:rPr lang="en-US" sz="1600" i="1" smtClean="0"/>
              <a:t>Healthcare Identifiers and Privacy: Discussion Paper on Proposals for Legislative Support</a:t>
            </a:r>
            <a:r>
              <a:rPr lang="en-US" sz="1600" smtClean="0"/>
              <a:t>, 2009</a:t>
            </a:r>
            <a:endParaRPr lang="en-AU" sz="1600" smtClean="0"/>
          </a:p>
          <a:p>
            <a:r>
              <a:rPr lang="en-AU" sz="1600"/>
              <a:t>Pamela Sankar, Susan Mora, Jon F Merz, and Nora L Jones, Patient Perspectives of Medical Confidentiality - A Review of the Literature’</a:t>
            </a:r>
            <a:r>
              <a:rPr lang="en-AU" sz="1600" i="1"/>
              <a:t>, J Gen Intern Med</a:t>
            </a:r>
            <a:r>
              <a:rPr lang="en-AU" sz="1600"/>
              <a:t>. 2003 August; 18(8): 659–669. </a:t>
            </a:r>
          </a:p>
          <a:p>
            <a:r>
              <a:rPr lang="en-AU" sz="1600" smtClean="0"/>
              <a:t>Ford </a:t>
            </a:r>
            <a:r>
              <a:rPr lang="en-AU" sz="1600"/>
              <a:t>CA, Millstein SG, Halpern-Felsher BL, Irwin CE, ‘Influence of physician confidentiality assurances on adolescents' willingness to disclose information and seek future health care. A randomized controlled trial,’ JAMA. 1997 Sep 24;278(12):1029-34.</a:t>
            </a:r>
          </a:p>
          <a:p>
            <a:r>
              <a:rPr lang="en-US" sz="1600" smtClean="0"/>
              <a:t>Fehrs </a:t>
            </a:r>
            <a:r>
              <a:rPr lang="en-US" sz="1600"/>
              <a:t>LJ, Fleming D, Foster LR, McAlister RO, Fox V, Modesitt S, Conrad R.  ‘Trial of anonymous versus confidential human immunodeficiency virus testing’ </a:t>
            </a:r>
            <a:r>
              <a:rPr lang="en-US" sz="1600" i="1"/>
              <a:t>Lancet</a:t>
            </a:r>
            <a:r>
              <a:rPr lang="en-US" sz="1600"/>
              <a:t>. 1988 Aug 13;2(8607):379-82. </a:t>
            </a:r>
            <a:endParaRPr lang="en-AU" sz="1600" smtClean="0"/>
          </a:p>
          <a:p>
            <a:r>
              <a:rPr lang="en-AU" sz="1600" smtClean="0"/>
              <a:t>D Carmen  </a:t>
            </a:r>
            <a:r>
              <a:rPr lang="en-AU" sz="1600"/>
              <a:t>and </a:t>
            </a:r>
            <a:r>
              <a:rPr lang="en-AU" sz="1600" smtClean="0"/>
              <a:t>N Britten, </a:t>
            </a:r>
            <a:r>
              <a:rPr lang="en-AU" sz="1600"/>
              <a:t>‘Confidentiality of medical records: the </a:t>
            </a:r>
            <a:r>
              <a:rPr lang="en-AU" sz="1600"/>
              <a:t>patient's </a:t>
            </a:r>
            <a:r>
              <a:rPr lang="en-AU" sz="1600" smtClean="0"/>
              <a:t>perspective’, </a:t>
            </a:r>
            <a:r>
              <a:rPr lang="en-AU" sz="1600" i="1"/>
              <a:t>British Journal of General Practice</a:t>
            </a:r>
            <a:r>
              <a:rPr lang="en-AU" sz="1600"/>
              <a:t>, </a:t>
            </a:r>
            <a:r>
              <a:rPr lang="en-AU" sz="1600"/>
              <a:t>September </a:t>
            </a:r>
            <a:r>
              <a:rPr lang="en-AU" sz="1600" smtClean="0"/>
              <a:t>1995, </a:t>
            </a:r>
            <a:r>
              <a:rPr lang="en-AU" sz="1600"/>
              <a:t>45, 485-488.</a:t>
            </a:r>
            <a:r>
              <a:rPr lang="en-AU" sz="1600"/>
              <a:t> </a:t>
            </a:r>
            <a:endParaRPr lang="en-AU" sz="1600"/>
          </a:p>
          <a:p>
            <a:endParaRPr lang="en-US" sz="2400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99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>
                <a:ea typeface="+mj-ea"/>
                <a:cs typeface="Calibri"/>
              </a:rPr>
              <a:t>Questions/Discussion</a:t>
            </a:r>
          </a:p>
        </p:txBody>
      </p:sp>
      <p:sp>
        <p:nvSpPr>
          <p:cNvPr id="32771" name="Text Placeholder 3"/>
          <p:cNvSpPr>
            <a:spLocks noGrp="1"/>
          </p:cNvSpPr>
          <p:nvPr>
            <p:ph type="body" idx="1"/>
          </p:nvPr>
        </p:nvSpPr>
        <p:spPr>
          <a:xfrm>
            <a:off x="3922712" y="2932113"/>
            <a:ext cx="5017532" cy="1454150"/>
          </a:xfrm>
        </p:spPr>
        <p:txBody>
          <a:bodyPr/>
          <a:lstStyle/>
          <a:p>
            <a:pPr marR="0" eaLnBrk="1" hangingPunct="1">
              <a:defRPr/>
            </a:pPr>
            <a:r>
              <a:rPr lang="en-US" sz="2400" i="1" dirty="0">
                <a:latin typeface="Calibri" pitchFamily="112" charset="0"/>
              </a:rPr>
              <a:t>David Vaile</a:t>
            </a:r>
            <a:br>
              <a:rPr lang="en-US" sz="2400" i="1" dirty="0">
                <a:latin typeface="Calibri" pitchFamily="112" charset="0"/>
              </a:rPr>
            </a:br>
            <a:r>
              <a:rPr lang="en-AU" sz="2400" dirty="0">
                <a:latin typeface="Calibri" pitchFamily="112" charset="0"/>
              </a:rPr>
              <a:t>Cyberspace Law and Policy Centre, UNSW Law Faculty </a:t>
            </a:r>
          </a:p>
          <a:p>
            <a:pPr marR="0" eaLnBrk="1" hangingPunct="1">
              <a:defRPr/>
            </a:pPr>
            <a:r>
              <a:rPr lang="en-AU" sz="2400" i="1" dirty="0" err="1">
                <a:latin typeface="Calibri" pitchFamily="112" charset="0"/>
              </a:rPr>
              <a:t>d.vaile@unsw.edu.au</a:t>
            </a:r>
            <a:endParaRPr lang="en-AU" sz="2400" i="1" dirty="0">
              <a:latin typeface="Calibri" pitchFamily="112" charset="0"/>
            </a:endParaRPr>
          </a:p>
          <a:p>
            <a:pPr eaLnBrk="1" hangingPunct="1">
              <a:defRPr/>
            </a:pPr>
            <a:endParaRPr lang="en-AU" sz="2400" dirty="0">
              <a:latin typeface="Calibri" pitchFamily="112" charset="0"/>
            </a:endParaRPr>
          </a:p>
          <a:p>
            <a:pPr marR="0" eaLnBrk="1" hangingPunct="1">
              <a:defRPr/>
            </a:pPr>
            <a:r>
              <a:rPr lang="en-AU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www</a:t>
            </a:r>
            <a:r>
              <a:rPr lang="en-AU" sz="3600" dirty="0" err="1">
                <a:solidFill>
                  <a:srgbClr val="FFFF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itchFamily="112" charset="0"/>
              </a:rPr>
              <a:t>.cyberlawcentre.org</a:t>
            </a:r>
            <a:endParaRPr lang="en-AU" sz="3600" dirty="0">
              <a:solidFill>
                <a:srgbClr val="FFFF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pitchFamily="112" charset="0"/>
            </a:endParaRPr>
          </a:p>
          <a:p>
            <a:pPr eaLnBrk="1" hangingPunct="1"/>
            <a:endParaRPr lang="en-US" dirty="0">
              <a:latin typeface="Calibri" pitchFamily="11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My Background 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Law and IT, with medical flavour</a:t>
            </a:r>
            <a:endParaRPr lang="en-US" dirty="0" smtClean="0">
              <a:latin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138"/>
            <a:ext cx="8363041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Law, IT, consumer protection</a:t>
            </a:r>
          </a:p>
          <a:p>
            <a:pPr>
              <a:lnSpc>
                <a:spcPct val="80000"/>
              </a:lnSpc>
            </a:pPr>
            <a:r>
              <a:rPr lang="en-AU" sz="240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Interest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in both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health information and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citizen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expectations</a:t>
            </a: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Early case later became </a:t>
            </a:r>
            <a:r>
              <a:rPr lang="en-AU" sz="2400" i="1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Rogers v Whitaker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(informed consent)</a:t>
            </a:r>
            <a:endParaRPr lang="en-AU" sz="2400" dirty="0" smtClean="0">
              <a:solidFill>
                <a:srgbClr val="4F81BD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Work with Prof </a:t>
            </a:r>
            <a:r>
              <a:rPr lang="en-AU" sz="2400" dirty="0" err="1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Coiera’s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 proto-CHI, </a:t>
            </a:r>
            <a:r>
              <a:rPr lang="en-AU" sz="240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medical cont. education</a:t>
            </a:r>
            <a:endParaRPr lang="en-AU" sz="2400" dirty="0" smtClean="0">
              <a:solidFill>
                <a:srgbClr val="4F81BD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NSW and Federal Privacy Commissioner’s offices</a:t>
            </a:r>
            <a:endParaRPr lang="en-AU" sz="2400" dirty="0" smtClean="0">
              <a:solidFill>
                <a:srgbClr val="4F81BD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Australian </a:t>
            </a:r>
            <a:r>
              <a:rPr lang="en-AU" sz="240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Privacy Foundation</a:t>
            </a:r>
          </a:p>
          <a:p>
            <a:pPr>
              <a:lnSpc>
                <a:spcPct val="80000"/>
              </a:lnSpc>
            </a:pPr>
            <a:r>
              <a:rPr lang="en-AU" sz="240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UNSW Cyberspace Law and Policy Centre (iPP project)</a:t>
            </a:r>
            <a:endParaRPr lang="en-AU" sz="2400" dirty="0" smtClean="0">
              <a:solidFill>
                <a:srgbClr val="4F81BD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Database developer</a:t>
            </a:r>
            <a:endParaRPr lang="en-AU" sz="2400" dirty="0" smtClean="0">
              <a:solidFill>
                <a:srgbClr val="4F81BD"/>
              </a:solidFill>
              <a:latin typeface="Calibri" pitchFamily="112" charset="0"/>
              <a:ea typeface="Calibri" pitchFamily="112" charset="0"/>
              <a:cs typeface="Calibri" pitchFamily="112" charset="0"/>
            </a:endParaRP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IT security, risk assessment for why big IT systems fail, UCD</a:t>
            </a: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Personal information security and privacy </a:t>
            </a: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advocate</a:t>
            </a: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Involved in the aborted ‘Access Card’ fiasco</a:t>
            </a:r>
          </a:p>
          <a:p>
            <a:pPr>
              <a:lnSpc>
                <a:spcPct val="80000"/>
              </a:lnSpc>
            </a:pPr>
            <a:r>
              <a:rPr lang="en-AU" sz="2400" dirty="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Advocate of transparency </a:t>
            </a:r>
            <a:r>
              <a:rPr lang="en-AU" sz="2400" smtClean="0">
                <a:solidFill>
                  <a:srgbClr val="4F81BD"/>
                </a:solidFill>
                <a:latin typeface="Calibri" pitchFamily="112" charset="0"/>
                <a:ea typeface="Calibri" pitchFamily="112" charset="0"/>
                <a:cs typeface="Calibri" pitchFamily="112" charset="0"/>
              </a:rPr>
              <a:t>of risks</a:t>
            </a:r>
            <a:endParaRPr lang="en-AU" sz="2400" dirty="0" smtClean="0">
              <a:latin typeface="Calibri" pitchFamily="112" charset="0"/>
            </a:endParaRP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en-AU" dirty="0" smtClean="0">
                <a:solidFill>
                  <a:srgbClr val="365F91"/>
                </a:solidFill>
                <a:ea typeface="ＭＳ Ｐゴシック" pitchFamily="-107" charset="-128"/>
                <a:cs typeface="Calibri"/>
              </a:rPr>
              <a:t>My background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/>
          </a:p>
          <a:p>
            <a:r>
              <a:rPr lang="en-US" smtClean="0"/>
              <a:t>Privacy you can control</a:t>
            </a:r>
          </a:p>
          <a:p>
            <a:endParaRPr lang="en-US" smtClean="0"/>
          </a:p>
          <a:p>
            <a:r>
              <a:rPr lang="en-US" smtClean="0"/>
              <a:t>Security you can understand</a:t>
            </a:r>
          </a:p>
          <a:p>
            <a:endParaRPr lang="en-US" smtClean="0"/>
          </a:p>
          <a:p>
            <a:pPr marL="109537" indent="0" algn="r">
              <a:buNone/>
            </a:pPr>
            <a:r>
              <a:rPr lang="en-US" smtClean="0"/>
              <a:t>(Smith and Spafford 2004)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IT Security Grand Challenges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88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The EHR Background 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Late arrival of IT, explosive diversification</a:t>
            </a:r>
            <a:endParaRPr lang="en-US" dirty="0" smtClean="0">
              <a:latin typeface="Calibri" pitchFamily="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12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Late arrival of full scale networked EHRs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400" smtClean="0"/>
              <a:t>Great diversity of record systems</a:t>
            </a:r>
          </a:p>
          <a:p>
            <a:r>
              <a:rPr lang="en-AU" sz="2400" smtClean="0"/>
              <a:t>Many stakeholders</a:t>
            </a:r>
          </a:p>
          <a:p>
            <a:r>
              <a:rPr lang="en-AU" sz="2400" smtClean="0"/>
              <a:t>Many points of interconnect</a:t>
            </a:r>
          </a:p>
          <a:p>
            <a:r>
              <a:rPr lang="en-AU" sz="2400" smtClean="0"/>
              <a:t>Many claimants on access, ownership or other entitlements</a:t>
            </a:r>
          </a:p>
          <a:p>
            <a:r>
              <a:rPr lang="en-AU" sz="2400" smtClean="0"/>
              <a:t>Great potential financial and clinical benefits</a:t>
            </a:r>
          </a:p>
          <a:p>
            <a:r>
              <a:rPr lang="en-AU" sz="2400" smtClean="0"/>
              <a:t>Risk management analysis seems to omit the risk</a:t>
            </a:r>
          </a:p>
          <a:p>
            <a:r>
              <a:rPr lang="en-AU" sz="2400" smtClean="0"/>
              <a:t>Big IT projects fail ~ 75%, not mature industry</a:t>
            </a:r>
          </a:p>
          <a:p>
            <a:r>
              <a:rPr lang="en-AU" sz="2400" smtClean="0"/>
              <a:t>Good methodology is not a luxury, it’s essential</a:t>
            </a:r>
          </a:p>
          <a:p>
            <a:r>
              <a:rPr lang="en-AU" sz="2400" smtClean="0"/>
              <a:t>Risk focussed methodology + UCD is the only known way to deal with massive, not well understood requirements 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4950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Future Trends for Healthcare Records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Biometric identification</a:t>
            </a:r>
            <a:endParaRPr lang="en-AU" sz="2400"/>
          </a:p>
          <a:p>
            <a:r>
              <a:rPr lang="en-US" sz="2400"/>
              <a:t>Genetic information linked with medical records</a:t>
            </a:r>
            <a:endParaRPr lang="en-AU" sz="2400"/>
          </a:p>
          <a:p>
            <a:r>
              <a:rPr lang="en-US" sz="2400"/>
              <a:t>International </a:t>
            </a:r>
            <a:r>
              <a:rPr lang="en-US" sz="2400" smtClean="0"/>
              <a:t>travel, medical </a:t>
            </a:r>
            <a:r>
              <a:rPr lang="en-US" sz="2400"/>
              <a:t>tourism</a:t>
            </a:r>
            <a:endParaRPr lang="en-AU" sz="2400"/>
          </a:p>
          <a:p>
            <a:r>
              <a:rPr lang="en-US" sz="2400"/>
              <a:t>Text </a:t>
            </a:r>
            <a:r>
              <a:rPr lang="en-US" sz="2400"/>
              <a:t>messages </a:t>
            </a:r>
            <a:r>
              <a:rPr lang="en-US" sz="2400" smtClean="0"/>
              <a:t>re: medical </a:t>
            </a:r>
            <a:r>
              <a:rPr lang="en-US" sz="2400"/>
              <a:t>appointments</a:t>
            </a:r>
            <a:endParaRPr lang="en-AU" sz="2400"/>
          </a:p>
          <a:p>
            <a:r>
              <a:rPr lang="en-US" sz="2400"/>
              <a:t>Telemedicine </a:t>
            </a:r>
            <a:r>
              <a:rPr lang="en-US" sz="2400" smtClean="0"/>
              <a:t>inc. virtual </a:t>
            </a:r>
            <a:r>
              <a:rPr lang="en-US" sz="2400"/>
              <a:t>consultations, multiple clinicians</a:t>
            </a:r>
            <a:endParaRPr lang="en-AU" sz="2400"/>
          </a:p>
          <a:p>
            <a:r>
              <a:rPr lang="en-US" sz="2400"/>
              <a:t>Radio Frequency Identification Devices (RFIDs)</a:t>
            </a:r>
            <a:endParaRPr lang="en-AU" sz="2400"/>
          </a:p>
          <a:p>
            <a:r>
              <a:rPr lang="en-US" sz="2400"/>
              <a:t>Identity-as-a-service provided by independent organisations (in response to issue of governments having dual roles of issuing and managing identifiers and related information, and also policing and governing </a:t>
            </a:r>
            <a:r>
              <a:rPr lang="en-US" sz="2400"/>
              <a:t>their </a:t>
            </a:r>
            <a:r>
              <a:rPr lang="en-US" sz="2400" smtClean="0"/>
              <a:t>use?)</a:t>
            </a:r>
            <a:r>
              <a:rPr lang="en-AU" sz="2400" smtClean="0"/>
              <a:t>      </a:t>
            </a:r>
            <a:r>
              <a:rPr lang="en-AU" sz="1200" smtClean="0"/>
              <a:t>Source: CSC 2009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5481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mtClean="0">
                <a:ea typeface="ＭＳ Ｐゴシック" pitchFamily="-107" charset="-128"/>
                <a:cs typeface="Calibri"/>
              </a:rPr>
              <a:t>National </a:t>
            </a:r>
            <a:r>
              <a:rPr lang="en-AU" dirty="0" smtClean="0">
                <a:ea typeface="ＭＳ Ｐゴシック" pitchFamily="-107" charset="-128"/>
                <a:cs typeface="Calibri"/>
              </a:rPr>
              <a:t>EHR framework?</a:t>
            </a:r>
            <a:endParaRPr lang="en-AU" dirty="0">
              <a:ea typeface="+mj-ea"/>
              <a:cs typeface="Calibri"/>
            </a:endParaRP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879725"/>
            <a:ext cx="4572000" cy="1454150"/>
          </a:xfrm>
        </p:spPr>
        <p:txBody>
          <a:bodyPr/>
          <a:lstStyle/>
          <a:p>
            <a:pPr eaLnBrk="1" hangingPunct="1"/>
            <a:r>
              <a:rPr lang="en-US" smtClean="0">
                <a:latin typeface="Calibri" pitchFamily="112" charset="0"/>
              </a:rPr>
              <a:t>For Privacy </a:t>
            </a:r>
            <a:r>
              <a:rPr lang="en-US" dirty="0" smtClean="0">
                <a:latin typeface="Calibri" pitchFamily="112" charset="0"/>
              </a:rPr>
              <a:t>and </a:t>
            </a:r>
            <a:r>
              <a:rPr lang="en-US" smtClean="0">
                <a:latin typeface="Calibri" pitchFamily="112" charset="0"/>
              </a:rPr>
              <a:t/>
            </a:r>
            <a:br>
              <a:rPr lang="en-US" smtClean="0">
                <a:latin typeface="Calibri" pitchFamily="112" charset="0"/>
              </a:rPr>
            </a:br>
            <a:r>
              <a:rPr lang="en-US" smtClean="0">
                <a:latin typeface="Calibri" pitchFamily="112" charset="0"/>
              </a:rPr>
              <a:t>Personal information security?</a:t>
            </a:r>
            <a:endParaRPr lang="en-US" dirty="0" smtClean="0">
              <a:latin typeface="Calibri" pitchFamily="112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1526</TotalTime>
  <Words>1340</Words>
  <Application>Microsoft Macintosh PowerPoint</Application>
  <PresentationFormat>On-screen Show (4:3)</PresentationFormat>
  <Paragraphs>169</Paragraphs>
  <Slides>25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Concourse</vt:lpstr>
      <vt:lpstr>HD460:Users:david:Dropbox:1103 Medico-Legal EHR:02 Materials:Sources:APF subm IHI:table.docx!OLE_LINK1</vt:lpstr>
      <vt:lpstr>The risk of eHR  privacy model failure as a threat to public and private health </vt:lpstr>
      <vt:lpstr>Outline</vt:lpstr>
      <vt:lpstr>My Background </vt:lpstr>
      <vt:lpstr>My background</vt:lpstr>
      <vt:lpstr>The IT Security Grand Challenges</vt:lpstr>
      <vt:lpstr>The EHR Background </vt:lpstr>
      <vt:lpstr>Late arrival of full scale networked EHRs</vt:lpstr>
      <vt:lpstr>Future Trends for Healthcare Records</vt:lpstr>
      <vt:lpstr>National EHR framework?</vt:lpstr>
      <vt:lpstr>National EHR system projects </vt:lpstr>
      <vt:lpstr>Trust and confidence</vt:lpstr>
      <vt:lpstr>Perceptions and trust…</vt:lpstr>
      <vt:lpstr>Complexity of consent?</vt:lpstr>
      <vt:lpstr>What’s in a name</vt:lpstr>
      <vt:lpstr>Consultation – with non experts</vt:lpstr>
      <vt:lpstr>Framework?</vt:lpstr>
      <vt:lpstr>Widely known EHR privacy framework?</vt:lpstr>
      <vt:lpstr>Medical identifier as national ID card</vt:lpstr>
      <vt:lpstr>PowerPoint Presentation</vt:lpstr>
      <vt:lpstr>Clinical outcomes affected</vt:lpstr>
      <vt:lpstr>Threats to clinical outcomes</vt:lpstr>
      <vt:lpstr>Where does this leave us?</vt:lpstr>
      <vt:lpstr>Sources</vt:lpstr>
      <vt:lpstr>Sources (cont.)</vt:lpstr>
      <vt:lpstr>Questions/Discussion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 V</dc:creator>
  <cp:lastModifiedBy>D V</cp:lastModifiedBy>
  <cp:revision>101</cp:revision>
  <cp:lastPrinted>2010-08-19T16:49:37Z</cp:lastPrinted>
  <dcterms:created xsi:type="dcterms:W3CDTF">2011-03-02T15:21:13Z</dcterms:created>
  <dcterms:modified xsi:type="dcterms:W3CDTF">2011-03-28T18:38:23Z</dcterms:modified>
</cp:coreProperties>
</file>