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2" r:id="rId4"/>
    <p:sldId id="263" r:id="rId5"/>
    <p:sldId id="259" r:id="rId6"/>
    <p:sldId id="260" r:id="rId7"/>
    <p:sldId id="261" r:id="rId8"/>
    <p:sldId id="264"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1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81CC9F9B-2712-7F43-B3B6-0B01492967B0}"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81CC9F9B-2712-7F43-B3B6-0B01492967B0}"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81CC9F9B-2712-7F43-B3B6-0B01492967B0}"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81CC9F9B-2712-7F43-B3B6-0B01492967B0}"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81CC9F9B-2712-7F43-B3B6-0B01492967B0}" type="datetimeFigureOut">
              <a:rPr lang="en-US" smtClean="0"/>
              <a:pPr/>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81CC9F9B-2712-7F43-B3B6-0B01492967B0}"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81CC9F9B-2712-7F43-B3B6-0B01492967B0}" type="datetimeFigureOut">
              <a:rPr lang="en-US" smtClean="0"/>
              <a:pPr/>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81CC9F9B-2712-7F43-B3B6-0B01492967B0}" type="datetimeFigureOut">
              <a:rPr lang="en-US" smtClean="0"/>
              <a:pPr/>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C9F9B-2712-7F43-B3B6-0B01492967B0}" type="datetimeFigureOut">
              <a:rPr lang="en-US" smtClean="0"/>
              <a:pPr/>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81CC9F9B-2712-7F43-B3B6-0B01492967B0}"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81CC9F9B-2712-7F43-B3B6-0B01492967B0}" type="datetimeFigureOut">
              <a:rPr lang="en-US" smtClean="0"/>
              <a:pPr/>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8AF0-2006-4040-A50F-88A32C8EDA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CC9F9B-2712-7F43-B3B6-0B01492967B0}" type="datetimeFigureOut">
              <a:rPr lang="en-US" smtClean="0"/>
              <a:pPr/>
              <a:t>5/21/2014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F8AF0-2006-4040-A50F-88A32C8EDA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smtClean="0"/>
              <a:t>Judgment of the Court of the </a:t>
            </a:r>
            <a:r>
              <a:rPr lang="en-US" sz="3200" dirty="0"/>
              <a:t>E</a:t>
            </a:r>
            <a:r>
              <a:rPr lang="en-US" sz="3200" dirty="0" smtClean="0"/>
              <a:t>uropean Union (Grand chamber)</a:t>
            </a:r>
            <a:br>
              <a:rPr lang="en-US" sz="3200" dirty="0" smtClean="0"/>
            </a:br>
            <a:r>
              <a:rPr lang="en-US" sz="3200" dirty="0" smtClean="0"/>
              <a:t>Retention of Telecommunications Data</a:t>
            </a:r>
            <a:endParaRPr lang="en-US" sz="3200" dirty="0"/>
          </a:p>
        </p:txBody>
      </p:sp>
      <p:sp>
        <p:nvSpPr>
          <p:cNvPr id="3" name="Subtitle 2"/>
          <p:cNvSpPr>
            <a:spLocks noGrp="1"/>
          </p:cNvSpPr>
          <p:nvPr>
            <p:ph type="subTitle" idx="1"/>
          </p:nvPr>
        </p:nvSpPr>
        <p:spPr/>
        <p:txBody>
          <a:bodyPr/>
          <a:lstStyle/>
          <a:p>
            <a:r>
              <a:rPr lang="en-US" dirty="0" smtClean="0"/>
              <a:t>Holly </a:t>
            </a:r>
            <a:r>
              <a:rPr lang="en-US" dirty="0" err="1" smtClean="0"/>
              <a:t>Raiche</a:t>
            </a:r>
            <a:endParaRPr lang="en-US" dirty="0" smtClean="0"/>
          </a:p>
          <a:p>
            <a:r>
              <a:rPr lang="en-US" dirty="0" smtClean="0"/>
              <a:t>Director, Internet Society of Australia</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EUROPEAN PROTECTION OF TELECOMMUICATIONS DATA</a:t>
            </a:r>
            <a:endParaRPr lang="en-US" i="1" dirty="0"/>
          </a:p>
        </p:txBody>
      </p:sp>
      <p:sp>
        <p:nvSpPr>
          <p:cNvPr id="3" name="Content Placeholder 2"/>
          <p:cNvSpPr>
            <a:spLocks noGrp="1"/>
          </p:cNvSpPr>
          <p:nvPr>
            <p:ph idx="1"/>
          </p:nvPr>
        </p:nvSpPr>
        <p:spPr/>
        <p:txBody>
          <a:bodyPr>
            <a:normAutofit fontScale="92500"/>
          </a:bodyPr>
          <a:lstStyle/>
          <a:p>
            <a:pPr marL="0" indent="0">
              <a:buNone/>
            </a:pPr>
            <a:r>
              <a:rPr lang="en-US" dirty="0" smtClean="0"/>
              <a:t>Joint Request by Digital Rights Ireland </a:t>
            </a:r>
            <a:r>
              <a:rPr lang="en-US" i="1" dirty="0" smtClean="0"/>
              <a:t>et all </a:t>
            </a:r>
            <a:r>
              <a:rPr lang="en-US" dirty="0" smtClean="0"/>
              <a:t>and the Constitutional Court of the Province of </a:t>
            </a:r>
            <a:r>
              <a:rPr lang="en-AU" dirty="0" smtClean="0"/>
              <a:t>Carinthia, Austria </a:t>
            </a:r>
            <a:r>
              <a:rPr lang="en-AU" i="1" dirty="0" smtClean="0"/>
              <a:t>et al </a:t>
            </a:r>
            <a:r>
              <a:rPr lang="en-AU" dirty="0" smtClean="0"/>
              <a:t>on the validity of the EU Directive 2006/24/</a:t>
            </a:r>
            <a:r>
              <a:rPr lang="en-AU" i="1" dirty="0" smtClean="0"/>
              <a:t>EC on </a:t>
            </a:r>
            <a:r>
              <a:rPr lang="en-AU" i="1" smtClean="0"/>
              <a:t>the </a:t>
            </a:r>
            <a:r>
              <a:rPr lang="en-US" i="1" smtClean="0"/>
              <a:t>retention </a:t>
            </a:r>
            <a:r>
              <a:rPr lang="en-US" i="1" dirty="0" smtClean="0"/>
              <a:t>of data generated or processed in connection with the provision of publicly available electronic communications services or of public communications networks and amending Directive 2002/58/EC</a:t>
            </a:r>
          </a:p>
          <a:p>
            <a:pPr>
              <a:buNone/>
            </a:pPr>
            <a:r>
              <a:rPr lang="en-AU" dirty="0" smtClean="0"/>
              <a:t>Judgment handed down 8 April 2014</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EUROPEAN PROTECTION OF TELECOMMUICATIONS DATA</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AU" dirty="0" smtClean="0"/>
              <a:t> Directive 2006/24 Article 1 </a:t>
            </a:r>
          </a:p>
          <a:p>
            <a:pPr indent="0">
              <a:buNone/>
            </a:pPr>
            <a:r>
              <a:rPr lang="en-AU" i="1" dirty="0" smtClean="0"/>
              <a:t>This Directive aims to harmonise Member States’ provisions concerning the obligations of the providers of publicly available electronic communications services or of public communications networks with respect to the retention of certain data which are generated or processed by them, in order to ensure that the data are available for the purpose of the investigation, detection and prosecution of serious crime, as defined by each Member State in its national law.</a:t>
            </a:r>
          </a:p>
          <a:p>
            <a:pPr indent="0">
              <a:buNone/>
            </a:pPr>
            <a:r>
              <a:rPr lang="en-AU" i="1" dirty="0" smtClean="0"/>
              <a:t> </a:t>
            </a:r>
          </a:p>
          <a:p>
            <a:pPr indent="0">
              <a:buNone/>
            </a:pPr>
            <a:r>
              <a:rPr lang="en-AU" i="1" dirty="0" smtClean="0"/>
              <a:t>This Directive shall apply to traffic and location data on both legal entities and natural persons and to the related data necessary to identify the subscriber or registered user. It shall not apply to the content of electronic communications, including information consulted using an electronic communications network</a:t>
            </a:r>
            <a:r>
              <a:rPr lang="en-AU" dirty="0" smtClean="0"/>
              <a: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EUROPEAN PROTECTION OF TELECOMMUICATIONS DATA</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AU" dirty="0" smtClean="0"/>
              <a:t> </a:t>
            </a:r>
            <a:r>
              <a:rPr lang="en-AU" i="1" dirty="0" smtClean="0"/>
              <a:t>The </a:t>
            </a:r>
            <a:r>
              <a:rPr lang="en-AU" i="1" dirty="0" err="1" smtClean="0"/>
              <a:t>Verfassungsgerichtshof</a:t>
            </a:r>
            <a:r>
              <a:rPr lang="en-AU" i="1" dirty="0" smtClean="0"/>
              <a:t> wonders, in particular, whether Directive 2006/24 is compatible with the Charter in so far as it allows the storing of many types of data in relation to an unlimited number of persons for a long time. The </a:t>
            </a:r>
            <a:r>
              <a:rPr lang="en-AU" i="1" dirty="0" err="1" smtClean="0"/>
              <a:t>Verfassungsgerichtshof</a:t>
            </a:r>
            <a:r>
              <a:rPr lang="en-AU" i="1" dirty="0" smtClean="0"/>
              <a:t> takes the view that the retention of data affects almost exclusively persons whose conduct in no way justifies the retention of data relating to them. Those persons are exposed to a greater risk that authorities will investigate the data relating to them, become acquainted with the content of those data, find out about their private lives and use those data for multiple purposes, having regard in particular to the unquantifiable number of persons having access to the data for a minimum period of six months. According to the referring court, there are doubts as to whether that directive is able to achieve the objectives which it pursues and as to the proportionality of the interference with the fundamental rights concerned.</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EUROPEAN PROTECTION OF TELECOMMUICATIONS DATA</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Data That must be retained:</a:t>
            </a:r>
          </a:p>
          <a:p>
            <a:pPr marL="514350" indent="-514350"/>
            <a:r>
              <a:rPr lang="en-AU" dirty="0" smtClean="0"/>
              <a:t>data necessary to trace and identify the source of a communication:</a:t>
            </a:r>
          </a:p>
          <a:p>
            <a:pPr marL="914400" lvl="1" indent="-514350"/>
            <a:r>
              <a:rPr lang="en-AU" dirty="0" smtClean="0"/>
              <a:t>concerning fixed network telephony and mobile telephony:</a:t>
            </a:r>
          </a:p>
          <a:p>
            <a:pPr marL="914400" lvl="1" indent="-514350"/>
            <a:r>
              <a:rPr lang="en-AU" dirty="0" smtClean="0"/>
              <a:t>concerning Internet access, Internet e-mail and Internet telephony:</a:t>
            </a:r>
          </a:p>
          <a:p>
            <a:pPr>
              <a:buNone/>
            </a:pPr>
            <a:r>
              <a:rPr lang="en-AU" dirty="0" smtClean="0"/>
              <a:t> </a:t>
            </a:r>
          </a:p>
          <a:p>
            <a:pPr marL="514350" indent="-514350"/>
            <a:r>
              <a:rPr lang="en-AU" sz="3226" dirty="0" smtClean="0"/>
              <a:t>data necessary to identify the destination of a communication:</a:t>
            </a:r>
            <a:endParaRPr lang="en-AU" dirty="0" smtClean="0"/>
          </a:p>
          <a:p>
            <a:pPr lvl="1"/>
            <a:r>
              <a:rPr lang="en-AU" dirty="0" smtClean="0"/>
              <a:t>concerning fixed network telephony and mobile telephony:</a:t>
            </a:r>
          </a:p>
          <a:p>
            <a:pPr lvl="1"/>
            <a:r>
              <a:rPr lang="en-AU" dirty="0" smtClean="0"/>
              <a:t>concerning Internet e-mail and Internet telephony:</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EUROPEAN PROTECTION OF TELECOMMUICATIONS DATA</a:t>
            </a:r>
            <a:endParaRPr lang="en-US" dirty="0"/>
          </a:p>
        </p:txBody>
      </p:sp>
      <p:sp>
        <p:nvSpPr>
          <p:cNvPr id="3" name="Content Placeholder 2"/>
          <p:cNvSpPr>
            <a:spLocks noGrp="1"/>
          </p:cNvSpPr>
          <p:nvPr>
            <p:ph idx="1"/>
          </p:nvPr>
        </p:nvSpPr>
        <p:spPr/>
        <p:txBody>
          <a:bodyPr>
            <a:normAutofit fontScale="77500" lnSpcReduction="20000"/>
          </a:bodyPr>
          <a:lstStyle/>
          <a:p>
            <a:r>
              <a:rPr lang="en-AU" dirty="0" smtClean="0"/>
              <a:t>data necessary to identify the date, time and duration of a communication:</a:t>
            </a:r>
          </a:p>
          <a:p>
            <a:pPr lvl="1"/>
            <a:r>
              <a:rPr lang="en-AU" dirty="0" smtClean="0"/>
              <a:t>concerning fixed network telephony and mobile telephony, the date and time of the start and end of the communication;</a:t>
            </a:r>
          </a:p>
          <a:p>
            <a:pPr lvl="1"/>
            <a:r>
              <a:rPr lang="en-AU" dirty="0" smtClean="0"/>
              <a:t>concerning Internet access, Internet e-mail and Internet telephony:</a:t>
            </a:r>
          </a:p>
          <a:p>
            <a:endParaRPr lang="en-AU" dirty="0" smtClean="0"/>
          </a:p>
          <a:p>
            <a:r>
              <a:rPr lang="en-AU" dirty="0" smtClean="0"/>
              <a:t>data necessary to identify the type of communication:</a:t>
            </a:r>
          </a:p>
          <a:p>
            <a:pPr lvl="1"/>
            <a:r>
              <a:rPr lang="en-AU" dirty="0" smtClean="0"/>
              <a:t>concerning fixed network telephony and mobile telephony: the telephone service used;</a:t>
            </a:r>
          </a:p>
          <a:p>
            <a:pPr lvl="1"/>
            <a:r>
              <a:rPr lang="en-AU" dirty="0" smtClean="0"/>
              <a:t>concerning Internet e-mail and Internet telephony: the Internet service used;</a:t>
            </a:r>
          </a:p>
          <a:p>
            <a:r>
              <a:rPr lang="en-AU" dirty="0" smtClean="0"/>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EUROPEAN PROTECTION OF TELECOMMUICATIONS DATA</a:t>
            </a:r>
            <a:endParaRPr lang="en-US" dirty="0"/>
          </a:p>
        </p:txBody>
      </p:sp>
      <p:sp>
        <p:nvSpPr>
          <p:cNvPr id="3" name="Content Placeholder 2"/>
          <p:cNvSpPr>
            <a:spLocks noGrp="1"/>
          </p:cNvSpPr>
          <p:nvPr>
            <p:ph idx="1"/>
          </p:nvPr>
        </p:nvSpPr>
        <p:spPr/>
        <p:txBody>
          <a:bodyPr>
            <a:normAutofit fontScale="77500" lnSpcReduction="20000"/>
          </a:bodyPr>
          <a:lstStyle/>
          <a:p>
            <a:r>
              <a:rPr lang="en-AU" dirty="0" smtClean="0"/>
              <a:t>data necessary to identify users’ communication equipment or what purports to be their equipment:</a:t>
            </a:r>
          </a:p>
          <a:p>
            <a:pPr lvl="1"/>
            <a:r>
              <a:rPr lang="en-AU" dirty="0" smtClean="0"/>
              <a:t>concerning fixed network telephony, the calling and called telephone numbers;</a:t>
            </a:r>
          </a:p>
          <a:p>
            <a:pPr lvl="1"/>
            <a:r>
              <a:rPr lang="en-AU" dirty="0" smtClean="0"/>
              <a:t>concerning mobile telephony:</a:t>
            </a:r>
          </a:p>
          <a:p>
            <a:pPr lvl="1"/>
            <a:r>
              <a:rPr lang="en-AU" dirty="0" smtClean="0"/>
              <a:t>concerning Internet access, Internet e-mail and Internet telephony:</a:t>
            </a:r>
          </a:p>
          <a:p>
            <a:pPr>
              <a:buNone/>
            </a:pPr>
            <a:r>
              <a:rPr lang="en-AU" dirty="0" smtClean="0"/>
              <a:t> </a:t>
            </a:r>
          </a:p>
          <a:p>
            <a:r>
              <a:rPr lang="en-AU" dirty="0" smtClean="0"/>
              <a:t>data necessary to identify the location of mobile communication equipment:</a:t>
            </a:r>
          </a:p>
          <a:p>
            <a:pPr lvl="1"/>
            <a:r>
              <a:rPr lang="en-AU" dirty="0" smtClean="0"/>
              <a:t>the location label (Cell ID) at the start of the communication;</a:t>
            </a:r>
          </a:p>
          <a:p>
            <a:pPr lvl="1"/>
            <a:r>
              <a:rPr lang="en-AU" dirty="0" smtClean="0"/>
              <a:t>data identifying the geographic location of cells by reference to their location labels (Cell ID) during the period for which communications data are retained.</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EUROPEAN PROTECTION OF </a:t>
            </a:r>
            <a:r>
              <a:rPr lang="en-US" i="1" dirty="0" smtClean="0"/>
              <a:t>TELECOMMUNICATIONS </a:t>
            </a:r>
            <a:r>
              <a:rPr lang="en-US" i="1" dirty="0" smtClean="0"/>
              <a:t>DATA</a:t>
            </a:r>
            <a:endParaRPr lang="en-US" dirty="0"/>
          </a:p>
        </p:txBody>
      </p:sp>
      <p:sp>
        <p:nvSpPr>
          <p:cNvPr id="3" name="Content Placeholder 2"/>
          <p:cNvSpPr>
            <a:spLocks noGrp="1"/>
          </p:cNvSpPr>
          <p:nvPr>
            <p:ph idx="1"/>
          </p:nvPr>
        </p:nvSpPr>
        <p:spPr/>
        <p:txBody>
          <a:bodyPr>
            <a:normAutofit/>
          </a:bodyPr>
          <a:lstStyle/>
          <a:p>
            <a:pPr>
              <a:buNone/>
            </a:pPr>
            <a:endParaRPr lang="en-AU" dirty="0" smtClean="0"/>
          </a:p>
          <a:p>
            <a:pPr>
              <a:buNone/>
            </a:pPr>
            <a:endParaRPr lang="en-AU" dirty="0" smtClean="0"/>
          </a:p>
          <a:p>
            <a:pPr>
              <a:buNone/>
            </a:pPr>
            <a:endParaRPr lang="en-AU" dirty="0" smtClean="0"/>
          </a:p>
          <a:p>
            <a:pPr algn="ctr">
              <a:buNone/>
            </a:pPr>
            <a:r>
              <a:rPr lang="en-AU" sz="4400" i="1" dirty="0" smtClean="0"/>
              <a:t>THANK YOU </a:t>
            </a:r>
          </a:p>
          <a:p>
            <a:pPr>
              <a:buNone/>
            </a:pPr>
            <a:endParaRPr lang="en-AU"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180</TotalTime>
  <Words>529</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Judgment of the Court of the European Union (Grand chamber) Retention of Telecommunications Data</vt:lpstr>
      <vt:lpstr>EUROPEAN PROTECTION OF TELECOMMUICATIONS DATA</vt:lpstr>
      <vt:lpstr>EUROPEAN PROTECTION OF TELECOMMUICATIONS DATA</vt:lpstr>
      <vt:lpstr>EUROPEAN PROTECTION OF TELECOMMUICATIONS DATA</vt:lpstr>
      <vt:lpstr>EUROPEAN PROTECTION OF TELECOMMUICATIONS DATA</vt:lpstr>
      <vt:lpstr>EUROPEAN PROTECTION OF TELECOMMUICATIONS DATA</vt:lpstr>
      <vt:lpstr>EUROPEAN PROTECTION OF TELECOMMUICATIONS DATA</vt:lpstr>
      <vt:lpstr>EUROPEAN PROTECTION OF TELECOMMUNICATIONS DATA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Judgment of the Court of the European Union (Grand chamber) Retention of Telecommunications Data</dc:title>
  <dc:creator>Trial User HOLLY RAICHE</dc:creator>
  <cp:lastModifiedBy>David Vaile</cp:lastModifiedBy>
  <cp:revision>7</cp:revision>
  <dcterms:created xsi:type="dcterms:W3CDTF">2014-05-21T04:13:04Z</dcterms:created>
  <dcterms:modified xsi:type="dcterms:W3CDTF">2014-05-21T06:15:56Z</dcterms:modified>
</cp:coreProperties>
</file>