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4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a:xfrm>
            <a:off x="2640597" y="6377459"/>
            <a:ext cx="3836404" cy="365125"/>
          </a:xfrm>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795881-D8F0-4125-8630-8E17134F20FD}" type="datetimeFigureOut">
              <a:rPr lang="en-AU" smtClean="0"/>
              <a:t>22/10/13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A56FD46-85C1-45EE-8F03-C5F29A67DEF7}"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795881-D8F0-4125-8630-8E17134F20FD}" type="datetimeFigureOut">
              <a:rPr lang="en-AU" smtClean="0"/>
              <a:t>22/10/13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795881-D8F0-4125-8630-8E17134F20FD}" type="datetimeFigureOut">
              <a:rPr lang="en-AU" smtClean="0"/>
              <a:t>22/10/13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795881-D8F0-4125-8630-8E17134F20FD}" type="datetimeFigureOut">
              <a:rPr lang="en-AU" smtClean="0"/>
              <a:t>22/10/13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795881-D8F0-4125-8630-8E17134F20FD}" type="datetimeFigureOut">
              <a:rPr lang="en-AU" smtClean="0"/>
              <a:t>22/10/13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A56FD46-85C1-45EE-8F03-C5F29A67DEF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795881-D8F0-4125-8630-8E17134F20FD}" type="datetimeFigureOut">
              <a:rPr lang="en-AU" smtClean="0"/>
              <a:t>22/10/13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A56FD46-85C1-45EE-8F03-C5F29A67DEF7}" type="slidenum">
              <a:rPr lang="en-AU" smtClean="0"/>
              <a:t>‹#›</a:t>
            </a:fld>
            <a:endParaRPr lang="en-AU"/>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795881-D8F0-4125-8630-8E17134F20FD}" type="datetimeFigureOut">
              <a:rPr lang="en-AU" smtClean="0"/>
              <a:t>22/10/13</a:t>
            </a:fld>
            <a:endParaRPr lang="en-AU"/>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AU"/>
          </a:p>
        </p:txBody>
      </p:sp>
      <p:sp>
        <p:nvSpPr>
          <p:cNvPr id="7" name="Slide Number Placeholder 6"/>
          <p:cNvSpPr>
            <a:spLocks noGrp="1"/>
          </p:cNvSpPr>
          <p:nvPr>
            <p:ph type="sldNum" sz="quarter" idx="12"/>
          </p:nvPr>
        </p:nvSpPr>
        <p:spPr>
          <a:xfrm>
            <a:off x="8339328" y="1170432"/>
            <a:ext cx="733864" cy="201168"/>
          </a:xfrm>
        </p:spPr>
        <p:txBody>
          <a:bodyPr/>
          <a:lstStyle/>
          <a:p>
            <a:fld id="{3A56FD46-85C1-45EE-8F03-C5F29A67DEF7}"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795881-D8F0-4125-8630-8E17134F20FD}" type="datetimeFigureOut">
              <a:rPr lang="en-AU" smtClean="0"/>
              <a:t>22/10/13</a:t>
            </a:fld>
            <a:endParaRPr lang="en-AU"/>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AU"/>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A56FD46-85C1-45EE-8F03-C5F29A67DEF7}"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www.austlii.edu.au/au/cases/cth/HCA/2002/56.html"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AU" b="1" kern="1400" baseline="0" smtClean="0">
                <a:latin typeface="Arial"/>
              </a:rPr>
              <a:t>Cyberspace Law materials – Internet Jurisdiction</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kern="1400" baseline="0" smtClean="0">
              <a:latin typeface="Arial Black"/>
            </a:endParaRPr>
          </a:p>
        </p:txBody>
      </p:sp>
      <p:sp>
        <p:nvSpPr>
          <p:cNvPr id="3" name="Text Placeholder 2"/>
          <p:cNvSpPr>
            <a:spLocks noGrp="1"/>
          </p:cNvSpPr>
          <p:nvPr>
            <p:ph type="body" idx="1"/>
          </p:nvPr>
        </p:nvSpPr>
        <p:spPr/>
        <p:txBody>
          <a:bodyPr>
            <a:normAutofit fontScale="70000" lnSpcReduction="20000"/>
          </a:bodyPr>
          <a:lstStyle/>
          <a:p>
            <a:pPr marR="0" lvl="0" rtl="0"/>
            <a:r>
              <a:rPr lang="en-AU" kern="1400" baseline="0" smtClean="0">
                <a:latin typeface="Arial Black"/>
              </a:rPr>
              <a:t>Once again, this gives rise to questions with respect to acts that occur in cyberspace. </a:t>
            </a:r>
          </a:p>
          <a:p>
            <a:pPr marR="0" lvl="1" rtl="0"/>
            <a:r>
              <a:rPr lang="en-AU" kern="1400" baseline="0" smtClean="0">
                <a:latin typeface="Arial"/>
              </a:rPr>
              <a:t>For example, if incorrect information is published in cyberspace and someone suffers damages as a result of that publication, where is the tort committed? </a:t>
            </a:r>
          </a:p>
          <a:p>
            <a:pPr marR="0" lvl="1" rtl="0"/>
            <a:r>
              <a:rPr lang="en-AU" kern="1400" baseline="0" smtClean="0">
                <a:latin typeface="Arial"/>
              </a:rPr>
              <a:t>Where is the place of publication? </a:t>
            </a:r>
          </a:p>
          <a:p>
            <a:pPr marR="0" lvl="1" rtl="0"/>
            <a:r>
              <a:rPr lang="en-AU" kern="1400" baseline="0" smtClean="0">
                <a:latin typeface="Arial"/>
              </a:rPr>
              <a:t>Is it where the information is uploaded or where the information is downloaded? </a:t>
            </a:r>
          </a:p>
          <a:p>
            <a:pPr marR="0" lvl="0" rtl="0"/>
            <a:r>
              <a:rPr lang="en-AU" kern="1400" baseline="0" smtClean="0">
                <a:latin typeface="Arial Black"/>
              </a:rPr>
              <a:t>The issue of Internet jurisdiction in defamation cases was resolved by the Australian High Court in </a:t>
            </a:r>
            <a:r>
              <a:rPr lang="en-AU" i="1" kern="1400" baseline="0" smtClean="0">
                <a:latin typeface="Arial Black"/>
              </a:rPr>
              <a:t>Dow Jones v Gutnick [2002] HCA 56 (</a:t>
            </a:r>
            <a:r>
              <a:rPr lang="en-AU" i="1" u="sng" kern="1400" baseline="0" smtClean="0">
                <a:solidFill>
                  <a:srgbClr val="0000FF"/>
                </a:solidFill>
                <a:latin typeface="Times New Roman"/>
                <a:hlinkClick r:id="rId2"/>
              </a:rPr>
              <a:t>http://www.austlii.edu.au/au/cases/cth/HCA/2002/56.html</a:t>
            </a:r>
            <a:r>
              <a:rPr lang="en-AU" i="1" u="sng" kern="1400" baseline="0" smtClean="0">
                <a:solidFill>
                  <a:srgbClr val="0000FF"/>
                </a:solidFill>
                <a:latin typeface="Arial Black"/>
                <a:hlinkClick r:id="rId2"/>
              </a:rPr>
              <a:t>) where it was unanimously held that</a:t>
            </a:r>
          </a:p>
          <a:p>
            <a:pPr marR="0" lvl="1" rtl="0"/>
            <a:r>
              <a:rPr lang="en-AU" kern="1400" baseline="0" smtClean="0">
                <a:latin typeface="Arial"/>
              </a:rPr>
              <a:t> the court in the forum where the defamatory material was downloaded and viewed had jurisdiction over the defamation dispute </a:t>
            </a:r>
            <a:endParaRPr lang="en-AU" kern="1400" baseline="0" smtClean="0">
              <a:latin typeface="Arial Black"/>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Internet and Jurisdiction </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Australian Position </a:t>
            </a:r>
          </a:p>
        </p:txBody>
      </p:sp>
      <p:sp>
        <p:nvSpPr>
          <p:cNvPr id="3" name="Text Placeholder 2"/>
          <p:cNvSpPr>
            <a:spLocks noGrp="1"/>
          </p:cNvSpPr>
          <p:nvPr>
            <p:ph type="body" idx="1"/>
          </p:nvPr>
        </p:nvSpPr>
        <p:spPr/>
        <p:txBody>
          <a:bodyPr/>
          <a:lstStyle/>
          <a:p>
            <a:pPr marR="0" lvl="0" rtl="0"/>
            <a:r>
              <a:rPr lang="en-US" kern="1400" baseline="0" smtClean="0">
                <a:latin typeface="Arial Black"/>
              </a:rPr>
              <a:t>Dow Jones v Gutnick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AU" i="1" baseline="0" smtClean="0">
                <a:latin typeface="Times New Roman"/>
              </a:rPr>
              <a:t>It is only when the material is in comprehensible form that the damage to reputation is done... In the case of material on the World Wide Web, it is not available in comprehensible form until downloaded on to the computer of a person who has used a web browser to pull the material from the web server. It is where that person downloads the material that the damage to reputation may be done... that will be the place where the tort of defamation is committed. (para 44)</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AU" baseline="0" smtClean="0">
                <a:latin typeface="Times New Roman"/>
              </a:rPr>
              <a:t>Other points made by Gleeson CJ, McHugh, Gummow and Hayne JJ include:</a:t>
            </a:r>
          </a:p>
        </p:txBody>
      </p:sp>
      <p:sp>
        <p:nvSpPr>
          <p:cNvPr id="3" name="Text Placeholder 2"/>
          <p:cNvSpPr>
            <a:spLocks noGrp="1"/>
          </p:cNvSpPr>
          <p:nvPr>
            <p:ph type="body" idx="1"/>
          </p:nvPr>
        </p:nvSpPr>
        <p:spPr/>
        <p:txBody>
          <a:bodyPr/>
          <a:lstStyle/>
          <a:p>
            <a:pPr marR="0" lvl="0" rtl="0"/>
            <a:r>
              <a:rPr lang="en-US" kern="1400" baseline="0" smtClean="0">
                <a:latin typeface="Arial Black"/>
              </a:rPr>
              <a:t>Macquarie Bank v Berg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Further Developments</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400" baseline="0" smtClean="0">
                <a:latin typeface="Arial Black"/>
              </a:rPr>
              <a:t>The proposed Hague Convention </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AU" i="1" baseline="0" smtClean="0">
                <a:latin typeface="Arial Unicode MS"/>
              </a:rPr>
              <a:t>NOTE: The Convention on Choice of Court Agreements was finalised in 2005.  The aims of this convention are similar to those of the Hague Convention on Jurisdiction and Enforcement of Foreign Judgments in Civil and Commercial Matters.  However, the section/clause/article numbers appear to be different. </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400" baseline="0" smtClean="0">
                <a:latin typeface="Arial Black"/>
              </a:rPr>
              <a:t>Enforcement of Foreign Judgments </a:t>
            </a:r>
          </a:p>
        </p:txBody>
      </p:sp>
      <p:sp>
        <p:nvSpPr>
          <p:cNvPr id="3" name="Text Placeholder 2"/>
          <p:cNvSpPr>
            <a:spLocks noGrp="1"/>
          </p:cNvSpPr>
          <p:nvPr>
            <p:ph type="body" idx="1"/>
          </p:nvPr>
        </p:nvSpPr>
        <p:spPr/>
        <p:txBody>
          <a:bodyPr>
            <a:normAutofit/>
          </a:bodyPr>
          <a:lstStyle/>
          <a:p>
            <a:pPr marR="0" lvl="0" rtl="0"/>
            <a:r>
              <a:rPr lang="en-AU" kern="1400" baseline="0" smtClean="0">
                <a:latin typeface="Arial Black"/>
              </a:rPr>
              <a:t>Case Study: Yahoo Nazi memorabilia case</a:t>
            </a:r>
          </a:p>
          <a:p>
            <a:pPr marR="0" lvl="0" rtl="0"/>
            <a:r>
              <a:rPr lang="en-AU" kern="1400" baseline="0" smtClean="0">
                <a:latin typeface="Arial Black"/>
              </a:rPr>
              <a:t>Conflicting US authorities – Pavlovich v Superior Court and MGM v Grokster </a:t>
            </a:r>
          </a:p>
          <a:p>
            <a:pPr marR="0" lvl="1" rtl="0"/>
            <a:r>
              <a:rPr lang="en-AU" kern="1400" baseline="0" smtClean="0">
                <a:latin typeface="Arial"/>
              </a:rPr>
              <a:t>Pavlovich v Superior Court of Santa Clara County</a:t>
            </a:r>
          </a:p>
          <a:p>
            <a:pPr marR="0" lvl="1" rtl="0"/>
            <a:r>
              <a:rPr lang="en-AU" kern="1400" baseline="0" smtClean="0">
                <a:latin typeface="Arial"/>
              </a:rPr>
              <a:t>MGM v Grokster (the Kazaa case)</a:t>
            </a:r>
          </a:p>
          <a:p>
            <a:pPr marR="0" lvl="1" rtl="0"/>
            <a:r>
              <a:rPr lang="en-AU" kern="1400" baseline="0" smtClean="0">
                <a:latin typeface="Arial"/>
              </a:rPr>
              <a:t>Reasons for the conflicting decisions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AU" baseline="0" smtClean="0">
                <a:latin typeface="Times New Roman"/>
              </a:rPr>
              <a:t>It is too early to determine the lasting effect these cases, particularly </a:t>
            </a:r>
            <a:r>
              <a:rPr lang="en-US" i="1" baseline="0" smtClean="0">
                <a:latin typeface="Times New Roman"/>
              </a:rPr>
              <a:t>MGM v Grokster, </a:t>
            </a:r>
            <a:r>
              <a:rPr lang="en-AU" i="1" baseline="0" smtClean="0">
                <a:latin typeface="Times New Roman"/>
              </a:rPr>
              <a:t>will have on international Internet jurisdiction. Presently they serve to highlight just how confusing the area Intent jurisdiction can be – even judges are struggling to find acceptable approach to determining which forum has jurisdiction in cases that involve international cyberspace dealings.  </a:t>
            </a:r>
          </a:p>
        </p:txBody>
      </p:sp>
      <p:sp>
        <p:nvSpPr>
          <p:cNvPr id="3" name="Text Placeholder 2"/>
          <p:cNvSpPr>
            <a:spLocks noGrp="1"/>
          </p:cNvSpPr>
          <p:nvPr>
            <p:ph type="body" idx="1"/>
          </p:nvPr>
        </p:nvSpPr>
        <p:spPr/>
        <p:txBody>
          <a:bodyPr/>
          <a:lstStyle/>
          <a:p>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What is Jurisdiction?</a:t>
            </a:r>
          </a:p>
        </p:txBody>
      </p:sp>
      <p:sp>
        <p:nvSpPr>
          <p:cNvPr id="3" name="Text Placeholder 2"/>
          <p:cNvSpPr>
            <a:spLocks noGrp="1"/>
          </p:cNvSpPr>
          <p:nvPr>
            <p:ph type="body" idx="1"/>
          </p:nvPr>
        </p:nvSpPr>
        <p:spPr/>
        <p:txBody>
          <a:bodyPr/>
          <a:lstStyle/>
          <a:p>
            <a:pPr marR="0" lvl="0" rtl="0"/>
            <a:r>
              <a:rPr lang="en-AU" kern="1400" baseline="0" smtClean="0">
                <a:latin typeface="Arial Black"/>
              </a:rPr>
              <a:t>The basis of jurisdiction can be either: </a:t>
            </a:r>
          </a:p>
          <a:p>
            <a:pPr marR="0" lvl="1" rtl="0"/>
            <a:r>
              <a:rPr lang="en-AU" kern="1400" baseline="0" smtClean="0">
                <a:latin typeface="Arial"/>
              </a:rPr>
              <a:t>the Party (for example, the party’s nationality, domicile, presence or residence in the forum, possession of property in the forum, etc); or </a:t>
            </a:r>
          </a:p>
          <a:p>
            <a:pPr marR="0" lvl="1" rtl="0"/>
            <a:r>
              <a:rPr lang="en-AU" kern="1400" baseline="0" smtClean="0">
                <a:latin typeface="Arial"/>
              </a:rPr>
              <a:t>the Cause of action (usually whether the act or event giving rise to the proceedings occurred wholly or partly in the forum).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400" baseline="0" smtClean="0">
                <a:latin typeface="Arial Black"/>
              </a:rPr>
              <a:t>Jurisdiction Based on Presence </a:t>
            </a:r>
          </a:p>
        </p:txBody>
      </p:sp>
      <p:sp>
        <p:nvSpPr>
          <p:cNvPr id="3" name="Text Placeholder 2"/>
          <p:cNvSpPr>
            <a:spLocks noGrp="1"/>
          </p:cNvSpPr>
          <p:nvPr>
            <p:ph type="body" idx="1"/>
          </p:nvPr>
        </p:nvSpPr>
        <p:spPr/>
        <p:txBody>
          <a:bodyPr>
            <a:normAutofit lnSpcReduction="10000"/>
          </a:bodyPr>
          <a:lstStyle/>
          <a:p>
            <a:pPr marR="0" lvl="0" rtl="0"/>
            <a:r>
              <a:rPr lang="en-US" kern="1400" baseline="0" smtClean="0">
                <a:latin typeface="Arial Black"/>
              </a:rPr>
              <a:t>Presence of Individuals </a:t>
            </a:r>
          </a:p>
          <a:p>
            <a:pPr marR="0" lvl="1" rtl="0"/>
            <a:r>
              <a:rPr lang="en-AU" kern="1400" baseline="0" smtClean="0">
                <a:latin typeface="Arial"/>
              </a:rPr>
              <a:t>Service based on the presence of the individual occurs when the defendant is </a:t>
            </a:r>
          </a:p>
          <a:p>
            <a:pPr marR="0" lvl="2" rtl="0"/>
            <a:r>
              <a:rPr lang="en-AU" kern="1400" baseline="0" smtClean="0">
                <a:latin typeface="Arial"/>
              </a:rPr>
              <a:t>present in the forum at the time of service of the process (ie. a writ); and </a:t>
            </a:r>
          </a:p>
          <a:p>
            <a:pPr marR="0" lvl="2" rtl="0"/>
            <a:r>
              <a:rPr lang="en-AU" kern="1400" baseline="0" smtClean="0">
                <a:latin typeface="Arial"/>
              </a:rPr>
              <a:t>is validly served with the process (which usually means personal service). </a:t>
            </a:r>
          </a:p>
          <a:p>
            <a:pPr marR="0" lvl="2" rtl="0"/>
            <a:r>
              <a:rPr lang="en-AU" kern="1400" baseline="0" smtClean="0">
                <a:latin typeface="Arial"/>
              </a:rPr>
              <a:t>However, personal service may be replaced by Substituted Service under certain circumstances, such as where personal service is not possible or practicable.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kern="1400" baseline="0" smtClean="0">
              <a:latin typeface="Arial Black"/>
            </a:endParaRPr>
          </a:p>
        </p:txBody>
      </p:sp>
      <p:sp>
        <p:nvSpPr>
          <p:cNvPr id="3" name="Text Placeholder 2"/>
          <p:cNvSpPr>
            <a:spLocks noGrp="1"/>
          </p:cNvSpPr>
          <p:nvPr>
            <p:ph type="body" idx="1"/>
          </p:nvPr>
        </p:nvSpPr>
        <p:spPr/>
        <p:txBody>
          <a:bodyPr>
            <a:normAutofit fontScale="70000" lnSpcReduction="20000"/>
          </a:bodyPr>
          <a:lstStyle/>
          <a:p>
            <a:pPr marR="0" lvl="0" rtl="0"/>
            <a:r>
              <a:rPr lang="en-US" kern="1400" baseline="0" smtClean="0">
                <a:latin typeface="Arial Black"/>
              </a:rPr>
              <a:t>Presence of a Corporation </a:t>
            </a:r>
          </a:p>
          <a:p>
            <a:pPr marR="0" lvl="1" rtl="0"/>
            <a:r>
              <a:rPr lang="en-AU" kern="1400" baseline="0" smtClean="0">
                <a:latin typeface="Arial"/>
              </a:rPr>
              <a:t>At common law, a foreign corporation (ie. a company incorporated outside the forum, regardless of whether or not the corporation has "physical" presence in the forum) </a:t>
            </a:r>
          </a:p>
          <a:p>
            <a:pPr marR="0" lvl="2" rtl="0"/>
            <a:r>
              <a:rPr lang="en-AU" kern="1400" baseline="0" smtClean="0">
                <a:latin typeface="Arial"/>
              </a:rPr>
              <a:t>could be sued in the forum if the company was present in the forum.</a:t>
            </a:r>
          </a:p>
          <a:p>
            <a:pPr marR="0" lvl="1" rtl="0"/>
            <a:r>
              <a:rPr lang="en-AU" kern="1400" baseline="0" smtClean="0">
                <a:latin typeface="Arial"/>
              </a:rPr>
              <a:t>The presence of a foreign corporation is determined by whether the company: </a:t>
            </a:r>
          </a:p>
          <a:p>
            <a:pPr marR="0" lvl="2" rtl="0"/>
            <a:r>
              <a:rPr lang="en-US" kern="1400" baseline="0" smtClean="0">
                <a:latin typeface="Arial"/>
              </a:rPr>
              <a:t>has transacted business </a:t>
            </a:r>
          </a:p>
          <a:p>
            <a:pPr marR="0" lvl="2" rtl="0"/>
            <a:r>
              <a:rPr lang="en-AU" kern="1400" baseline="0" smtClean="0">
                <a:latin typeface="Arial"/>
              </a:rPr>
              <a:t>for a definite period of time </a:t>
            </a:r>
          </a:p>
          <a:p>
            <a:pPr marR="0" lvl="2" rtl="0"/>
            <a:r>
              <a:rPr lang="en-AU" kern="1400" baseline="0" smtClean="0">
                <a:latin typeface="Arial"/>
              </a:rPr>
              <a:t>at some fixed place within the forum </a:t>
            </a:r>
          </a:p>
          <a:p>
            <a:pPr marR="0" lvl="1" rtl="0"/>
            <a:r>
              <a:rPr lang="en-AU" kern="1400" baseline="0" smtClean="0">
                <a:latin typeface="Arial"/>
              </a:rPr>
              <a:t>Key factor: nature of business carried on</a:t>
            </a:r>
          </a:p>
          <a:p>
            <a:pPr marR="0" lvl="2" rtl="0"/>
            <a:r>
              <a:rPr lang="en-AU" kern="1400" baseline="0" smtClean="0">
                <a:latin typeface="Arial"/>
              </a:rPr>
              <a:t>No office necessary - can act through agents</a:t>
            </a:r>
          </a:p>
          <a:p>
            <a:pPr marR="0" lvl="2" rtl="0"/>
            <a:r>
              <a:rPr lang="en-AU" kern="1400" baseline="0" smtClean="0">
                <a:latin typeface="Arial"/>
              </a:rPr>
              <a:t>Critical for e-commerce: transact without presence</a:t>
            </a:r>
          </a:p>
          <a:p>
            <a:pPr marR="0" lvl="2" rtl="0"/>
            <a:r>
              <a:rPr lang="en-AU" kern="1400" baseline="0" smtClean="0">
                <a:latin typeface="Arial"/>
              </a:rPr>
              <a:t>Extreme case: Australian court may have jurisdiction over co. whose only link is a website accessible from AU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400" baseline="0" smtClean="0">
                <a:latin typeface="Arial Black"/>
              </a:rPr>
              <a:t>Jurisdiction based on Submission </a:t>
            </a:r>
          </a:p>
        </p:txBody>
      </p:sp>
      <p:sp>
        <p:nvSpPr>
          <p:cNvPr id="3" name="Text Placeholder 2"/>
          <p:cNvSpPr>
            <a:spLocks noGrp="1"/>
          </p:cNvSpPr>
          <p:nvPr>
            <p:ph type="body" idx="1"/>
          </p:nvPr>
        </p:nvSpPr>
        <p:spPr/>
        <p:txBody>
          <a:bodyPr/>
          <a:lstStyle/>
          <a:p>
            <a:pPr marR="0" lvl="0" rtl="0"/>
            <a:r>
              <a:rPr lang="en-AU" kern="1400" baseline="0" dirty="0" smtClean="0">
                <a:latin typeface="Arial Black"/>
              </a:rPr>
              <a:t>A defendant who is not present in the jurisdiction may submit to the jurisdiction. </a:t>
            </a:r>
          </a:p>
          <a:p>
            <a:pPr marR="0" lvl="0" rtl="0"/>
            <a:r>
              <a:rPr lang="en-AU" kern="1400" baseline="0" dirty="0" smtClean="0">
                <a:latin typeface="Arial Black"/>
              </a:rPr>
              <a:t>This is usually done by way of the defendant’s solicitor in the forum </a:t>
            </a:r>
          </a:p>
          <a:p>
            <a:pPr marR="0" lvl="1" rtl="0"/>
            <a:r>
              <a:rPr lang="en-AU" kern="1400" baseline="0" dirty="0" smtClean="0">
                <a:latin typeface="Arial"/>
              </a:rPr>
              <a:t>agreeing in writing to accept service of the process and </a:t>
            </a:r>
          </a:p>
          <a:p>
            <a:pPr marR="0" lvl="1" rtl="0"/>
            <a:r>
              <a:rPr lang="en-AU" kern="1400" baseline="0" dirty="0" smtClean="0">
                <a:latin typeface="Arial"/>
              </a:rPr>
              <a:t>enter an appearance before the forum court.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kern="1400" baseline="0" smtClean="0">
                <a:latin typeface="Arial Black"/>
              </a:rPr>
              <a:t>Service Outside Jurisdiction </a:t>
            </a:r>
          </a:p>
        </p:txBody>
      </p:sp>
      <p:sp>
        <p:nvSpPr>
          <p:cNvPr id="3" name="Text Placeholder 2"/>
          <p:cNvSpPr>
            <a:spLocks noGrp="1"/>
          </p:cNvSpPr>
          <p:nvPr>
            <p:ph type="body" idx="1"/>
          </p:nvPr>
        </p:nvSpPr>
        <p:spPr/>
        <p:txBody>
          <a:bodyPr>
            <a:normAutofit fontScale="77500" lnSpcReduction="20000"/>
          </a:bodyPr>
          <a:lstStyle/>
          <a:p>
            <a:pPr marR="0" lvl="0" rtl="0"/>
            <a:r>
              <a:rPr lang="en-AU" kern="1400" baseline="0" smtClean="0">
                <a:latin typeface="Arial Black"/>
              </a:rPr>
              <a:t>Service outside the jurisdiction is sometimes allowed under specific circumstances where there are certain connections between the case or the defendant and the forum. </a:t>
            </a:r>
          </a:p>
          <a:p>
            <a:pPr marR="0" lvl="0" rtl="0"/>
            <a:r>
              <a:rPr lang="en-AU" kern="1400" baseline="0" smtClean="0">
                <a:latin typeface="Arial Black"/>
              </a:rPr>
              <a:t>The rules for service outside jurisdiction differ to some extent from court to court. </a:t>
            </a:r>
          </a:p>
          <a:p>
            <a:pPr marR="0" lvl="0" rtl="0"/>
            <a:r>
              <a:rPr lang="en-AU" kern="1400" baseline="0" smtClean="0">
                <a:latin typeface="Arial Black"/>
              </a:rPr>
              <a:t>However there are some common factors which give rise to the capacity to make a service outside the jurisdiction. </a:t>
            </a:r>
          </a:p>
          <a:p>
            <a:pPr marR="0" lvl="1" rtl="0"/>
            <a:r>
              <a:rPr lang="en-AU" kern="1400" baseline="0" smtClean="0">
                <a:latin typeface="Arial"/>
              </a:rPr>
              <a:t>For example, the circumstances that allow service outside jurisdiction for contractual and tortious actions are outlined below.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Contract </a:t>
            </a:r>
          </a:p>
        </p:txBody>
      </p:sp>
      <p:sp>
        <p:nvSpPr>
          <p:cNvPr id="3" name="Text Placeholder 2"/>
          <p:cNvSpPr>
            <a:spLocks noGrp="1"/>
          </p:cNvSpPr>
          <p:nvPr>
            <p:ph type="body" idx="1"/>
          </p:nvPr>
        </p:nvSpPr>
        <p:spPr/>
        <p:txBody>
          <a:bodyPr>
            <a:normAutofit fontScale="62500" lnSpcReduction="20000"/>
          </a:bodyPr>
          <a:lstStyle/>
          <a:p>
            <a:pPr marR="0" lvl="0" rtl="0"/>
            <a:r>
              <a:rPr lang="en-AU" kern="1400" baseline="0" smtClean="0">
                <a:latin typeface="Arial Black"/>
              </a:rPr>
              <a:t>In relation to suits arising out of a contract or related to a contract, the following circumstances will give rise to the forum court having jurisdiction over the case.</a:t>
            </a:r>
          </a:p>
          <a:p>
            <a:pPr marR="0" lvl="0" rtl="0"/>
            <a:r>
              <a:rPr lang="en-AU" b="1" kern="1400" baseline="0" smtClean="0">
                <a:latin typeface="Arial Black"/>
              </a:rPr>
              <a:t>Contract made within the jurisdiction: </a:t>
            </a:r>
          </a:p>
          <a:p>
            <a:pPr marR="0" lvl="1" rtl="0"/>
            <a:r>
              <a:rPr lang="en-AU" kern="1400" baseline="0" smtClean="0">
                <a:latin typeface="Arial"/>
              </a:rPr>
              <a:t>If a contract is made within the forum, then the forum court has jurisdiction with respect to any action brought in relation to the contract. </a:t>
            </a:r>
          </a:p>
          <a:p>
            <a:pPr marR="0" lvl="1" rtl="0"/>
            <a:r>
              <a:rPr lang="en-AU" kern="1400" baseline="0" smtClean="0">
                <a:latin typeface="Arial"/>
              </a:rPr>
              <a:t>A contract is made within the jurisdiction when the last act necessary to create a binding contractual obligation took place within the jurisdiction. </a:t>
            </a:r>
          </a:p>
          <a:p>
            <a:pPr marR="0" lvl="1" rtl="0"/>
            <a:r>
              <a:rPr lang="en-AU" kern="1400" baseline="0" smtClean="0">
                <a:latin typeface="Arial"/>
              </a:rPr>
              <a:t>The question of what is the last necessary act is answered by applying the law of the forum in relation to the formation of the contract. </a:t>
            </a:r>
          </a:p>
          <a:p>
            <a:pPr marR="0" lvl="2" rtl="0"/>
            <a:r>
              <a:rPr lang="en-AU" kern="1400" baseline="0" smtClean="0">
                <a:latin typeface="Arial"/>
              </a:rPr>
              <a:t>For example, under Australian law, where a contract is made as a result of instantaneous means of communication, it is made where the acceptance is received (</a:t>
            </a:r>
            <a:r>
              <a:rPr lang="en-AU" i="1" kern="1400" baseline="0" smtClean="0">
                <a:latin typeface="Arial"/>
              </a:rPr>
              <a:t>Electronic Transaction Act 1999 (Cth). This has certain implications for online contracts. </a:t>
            </a:r>
          </a:p>
          <a:p>
            <a:pPr marR="0" lvl="2" rtl="0"/>
            <a:r>
              <a:rPr lang="en-AU" kern="1400" baseline="0" smtClean="0">
                <a:latin typeface="Arial"/>
              </a:rPr>
              <a:t>What is the last act necessary to create a binding online contract? </a:t>
            </a:r>
          </a:p>
          <a:p>
            <a:pPr marR="0" lvl="2" rtl="0"/>
            <a:r>
              <a:rPr lang="en-AU" kern="1400" baseline="0" smtClean="0">
                <a:latin typeface="Arial"/>
              </a:rPr>
              <a:t>In relation to a click-through contract, for example, is it the act of the customer clicking through or is it the notice that gets sent to the seller to say the customer has clicked through?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endParaRPr lang="en-US" kern="1400" baseline="0" smtClean="0">
              <a:latin typeface="Arial Black"/>
            </a:endParaRPr>
          </a:p>
        </p:txBody>
      </p:sp>
      <p:sp>
        <p:nvSpPr>
          <p:cNvPr id="3" name="Text Placeholder 2"/>
          <p:cNvSpPr>
            <a:spLocks noGrp="1"/>
          </p:cNvSpPr>
          <p:nvPr>
            <p:ph type="body" idx="1"/>
          </p:nvPr>
        </p:nvSpPr>
        <p:spPr/>
        <p:txBody>
          <a:bodyPr>
            <a:normAutofit fontScale="70000" lnSpcReduction="20000"/>
          </a:bodyPr>
          <a:lstStyle/>
          <a:p>
            <a:pPr marR="0" lvl="0" rtl="0"/>
            <a:r>
              <a:rPr lang="en-AU" b="1" kern="1400" baseline="0" smtClean="0">
                <a:latin typeface="Arial Black"/>
              </a:rPr>
              <a:t>Contract is made by or through an agent residing within the jurisdiction on behalf of a principal trading or residing outside jurisdiction: </a:t>
            </a:r>
          </a:p>
          <a:p>
            <a:pPr marR="0" lvl="1" rtl="0"/>
            <a:r>
              <a:rPr lang="en-AU" kern="1400" baseline="0" smtClean="0">
                <a:latin typeface="Arial"/>
              </a:rPr>
              <a:t>In this situation, in order to establish jurisdiction it is not necessary that the agent has actual authority to bind the principal.</a:t>
            </a:r>
          </a:p>
          <a:p>
            <a:pPr marR="0" lvl="0" rtl="0"/>
            <a:r>
              <a:rPr lang="en-AU" b="1" kern="1400" baseline="0" smtClean="0">
                <a:latin typeface="Arial Black"/>
              </a:rPr>
              <a:t>Governing law of the contract is the law of the forum: </a:t>
            </a:r>
          </a:p>
          <a:p>
            <a:pPr marR="0" lvl="1" rtl="0"/>
            <a:r>
              <a:rPr lang="en-AU" kern="1400" baseline="0" smtClean="0">
                <a:latin typeface="Arial"/>
              </a:rPr>
              <a:t>This begs the question what is the proper law of the contract? This is answered by applying the ordinary contract choice of law rules.</a:t>
            </a:r>
          </a:p>
          <a:p>
            <a:pPr marR="0" lvl="0" rtl="0"/>
            <a:r>
              <a:rPr lang="en-AU" b="1" kern="1400" baseline="0" smtClean="0">
                <a:latin typeface="Arial Black"/>
              </a:rPr>
              <a:t>Contract is breached within the jurisdiction: </a:t>
            </a:r>
          </a:p>
          <a:p>
            <a:pPr marR="0" lvl="1" rtl="0"/>
            <a:r>
              <a:rPr lang="en-AU" kern="1400" baseline="0" smtClean="0">
                <a:latin typeface="Arial"/>
              </a:rPr>
              <a:t>Again, one needs to look carefully at where the act of breach occurred. If it is deemed to have occurred within the forum, this gives sufficient connection with the forum for the forum court to have jurisdiction.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kern="1400" baseline="0" smtClean="0">
                <a:latin typeface="Arial Black"/>
              </a:rPr>
              <a:t>Tort </a:t>
            </a:r>
          </a:p>
        </p:txBody>
      </p:sp>
      <p:sp>
        <p:nvSpPr>
          <p:cNvPr id="3" name="Text Placeholder 2"/>
          <p:cNvSpPr>
            <a:spLocks noGrp="1"/>
          </p:cNvSpPr>
          <p:nvPr>
            <p:ph type="body" idx="1"/>
          </p:nvPr>
        </p:nvSpPr>
        <p:spPr/>
        <p:txBody>
          <a:bodyPr/>
          <a:lstStyle/>
          <a:p>
            <a:pPr marR="0" lvl="0" rtl="0"/>
            <a:r>
              <a:rPr lang="en-AU" kern="1400" baseline="0" smtClean="0">
                <a:latin typeface="Arial Black"/>
              </a:rPr>
              <a:t>The following circumstances will give the forum court jurisdiction over the defendant in a tort action:</a:t>
            </a:r>
          </a:p>
          <a:p>
            <a:pPr marR="0" lvl="1" rtl="0"/>
            <a:r>
              <a:rPr lang="en-AU" kern="1400" baseline="0" smtClean="0">
                <a:latin typeface="Arial"/>
              </a:rPr>
              <a:t>commission of tort within jurisdiction;</a:t>
            </a:r>
          </a:p>
          <a:p>
            <a:pPr marR="0" lvl="1" rtl="0"/>
            <a:r>
              <a:rPr lang="en-AU" kern="1400" baseline="0" smtClean="0">
                <a:latin typeface="Arial"/>
              </a:rPr>
              <a:t>where the defendant is a necessary or proper party; or </a:t>
            </a:r>
          </a:p>
          <a:p>
            <a:pPr marR="0" lvl="1" rtl="0"/>
            <a:r>
              <a:rPr lang="en-AU" kern="1400" baseline="0" smtClean="0">
                <a:latin typeface="Arial"/>
              </a:rPr>
              <a:t>if the defendant is domiciled or ordinarily resident within jurisdiction.</a:t>
            </a:r>
            <a:endParaRPr lang="en-AU" kern="1400" baseline="0" smtClean="0">
              <a:latin typeface="Arial Black"/>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TotalTime>
  <Words>1199</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Cyberspace Law materials – Internet Jurisdiction</vt:lpstr>
      <vt:lpstr>What is Jurisdiction?</vt:lpstr>
      <vt:lpstr>Jurisdiction Based on Presence </vt:lpstr>
      <vt:lpstr>Slide 4</vt:lpstr>
      <vt:lpstr>Jurisdiction based on Submission </vt:lpstr>
      <vt:lpstr>Service Outside Jurisdiction </vt:lpstr>
      <vt:lpstr>Contract </vt:lpstr>
      <vt:lpstr>Slide 8</vt:lpstr>
      <vt:lpstr>Tort </vt:lpstr>
      <vt:lpstr>Slide 10</vt:lpstr>
      <vt:lpstr>Internet and Jurisdiction </vt:lpstr>
      <vt:lpstr>Australian Position </vt:lpstr>
      <vt:lpstr>It is only when the material is in comprehensible form that the damage to reputation is done... In the case of material on the World Wide Web, it is not available in comprehensible form until downloaded on to the computer of a person who has used a web browser to pull the material from the web server. It is where that person downloads the material that the damage to reputation may be done... that will be the place where the tort of defamation is committed. (para 44)</vt:lpstr>
      <vt:lpstr>Other points made by Gleeson CJ, McHugh, Gummow and Hayne JJ include:</vt:lpstr>
      <vt:lpstr>Further Developments</vt:lpstr>
      <vt:lpstr>The proposed Hague Convention </vt:lpstr>
      <vt:lpstr>NOTE: The Convention on Choice of Court Agreements was finalised in 2005.  The aims of this convention are similar to those of the Hague Convention on Jurisdiction and Enforcement of Foreign Judgments in Civil and Commercial Matters.  However, the section/clause/article numbers appear to be different. </vt:lpstr>
      <vt:lpstr>Enforcement of Foreign Judgments </vt:lpstr>
      <vt:lpstr>It is too early to determine the lasting effect these cases, particularly MGM v Grokster, will have on international Internet jurisdiction. Presently they serve to highlight just how confusing the area Intent jurisdiction can be – even judges are struggling to find acceptable approach to determining which forum has jurisdiction in cases that involve international cyberspace dealings.  </vt:lpstr>
    </vt:vector>
  </TitlesOfParts>
  <Company>UNSW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Cyberspace Law materials – Internet Jurisdiction</dc:title>
  <dc:creator> DV</dc:creator>
  <cp:lastModifiedBy> DV</cp:lastModifiedBy>
  <cp:revision>1</cp:revision>
  <dcterms:created xsi:type="dcterms:W3CDTF">2013-10-22T00:43:55Z</dcterms:created>
  <dcterms:modified xsi:type="dcterms:W3CDTF">2013-10-22T01:04:23Z</dcterms:modified>
</cp:coreProperties>
</file>