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handoutMasterIdLst>
    <p:handoutMasterId r:id="rId40"/>
  </p:handoutMasterIdLst>
  <p:sldIdLst>
    <p:sldId id="256" r:id="rId2"/>
    <p:sldId id="281" r:id="rId3"/>
    <p:sldId id="276" r:id="rId4"/>
    <p:sldId id="265" r:id="rId5"/>
    <p:sldId id="274" r:id="rId6"/>
    <p:sldId id="283" r:id="rId7"/>
    <p:sldId id="284" r:id="rId8"/>
    <p:sldId id="289" r:id="rId9"/>
    <p:sldId id="290" r:id="rId10"/>
    <p:sldId id="266" r:id="rId11"/>
    <p:sldId id="286" r:id="rId12"/>
    <p:sldId id="285" r:id="rId13"/>
    <p:sldId id="267" r:id="rId14"/>
    <p:sldId id="275" r:id="rId15"/>
    <p:sldId id="270" r:id="rId16"/>
    <p:sldId id="271" r:id="rId17"/>
    <p:sldId id="268" r:id="rId18"/>
    <p:sldId id="258" r:id="rId19"/>
    <p:sldId id="291" r:id="rId20"/>
    <p:sldId id="280" r:id="rId21"/>
    <p:sldId id="259" r:id="rId22"/>
    <p:sldId id="257" r:id="rId23"/>
    <p:sldId id="279" r:id="rId24"/>
    <p:sldId id="260" r:id="rId25"/>
    <p:sldId id="269" r:id="rId26"/>
    <p:sldId id="261" r:id="rId27"/>
    <p:sldId id="292" r:id="rId28"/>
    <p:sldId id="263" r:id="rId29"/>
    <p:sldId id="278" r:id="rId30"/>
    <p:sldId id="293" r:id="rId31"/>
    <p:sldId id="288" r:id="rId32"/>
    <p:sldId id="264" r:id="rId33"/>
    <p:sldId id="277" r:id="rId34"/>
    <p:sldId id="272" r:id="rId35"/>
    <p:sldId id="273" r:id="rId36"/>
    <p:sldId id="287" r:id="rId37"/>
    <p:sldId id="282" r:id="rId38"/>
    <p:sldId id="262" r:id="rId3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1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1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1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1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5" autoAdjust="0"/>
    <p:restoredTop sz="86332" autoAdjust="0"/>
  </p:normalViewPr>
  <p:slideViewPr>
    <p:cSldViewPr>
      <p:cViewPr varScale="1">
        <p:scale>
          <a:sx n="102" d="100"/>
          <a:sy n="102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F5424F-B530-4293-B845-C82A2515888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96B4C62-3B19-463A-BDF0-DAE48B739F6C}">
      <dgm:prSet phldrT="[Text]" custT="1"/>
      <dgm:spPr/>
      <dgm:t>
        <a:bodyPr/>
        <a:lstStyle/>
        <a:p>
          <a:r>
            <a:rPr lang="en-AU" sz="3600" dirty="0" smtClean="0"/>
            <a:t>Executive</a:t>
          </a:r>
          <a:endParaRPr lang="en-AU" sz="2000" dirty="0"/>
        </a:p>
      </dgm:t>
    </dgm:pt>
    <dgm:pt modelId="{2EF7D982-F5C0-4A0A-84B8-E54DA90AE72F}" type="parTrans" cxnId="{7081D0AF-4DBB-4EC4-95F1-84C58C0BED30}">
      <dgm:prSet/>
      <dgm:spPr/>
      <dgm:t>
        <a:bodyPr/>
        <a:lstStyle/>
        <a:p>
          <a:endParaRPr lang="en-AU"/>
        </a:p>
      </dgm:t>
    </dgm:pt>
    <dgm:pt modelId="{C7171054-FD60-4A3D-930B-651689C28067}" type="sibTrans" cxnId="{7081D0AF-4DBB-4EC4-95F1-84C58C0BED30}">
      <dgm:prSet/>
      <dgm:spPr/>
      <dgm:t>
        <a:bodyPr/>
        <a:lstStyle/>
        <a:p>
          <a:endParaRPr lang="en-AU"/>
        </a:p>
      </dgm:t>
    </dgm:pt>
    <dgm:pt modelId="{A4A51504-B242-48E7-B7D2-295A79DE8C6D}">
      <dgm:prSet phldrT="[Text]" custT="1"/>
      <dgm:spPr/>
      <dgm:t>
        <a:bodyPr/>
        <a:lstStyle/>
        <a:p>
          <a:r>
            <a:rPr lang="en-AU" sz="2000" dirty="0" smtClean="0"/>
            <a:t>Judiciary</a:t>
          </a:r>
          <a:endParaRPr lang="en-AU" sz="2000" dirty="0"/>
        </a:p>
      </dgm:t>
    </dgm:pt>
    <dgm:pt modelId="{B832EC37-87E8-4EAC-9BE9-B9C6F4EC40A3}" type="parTrans" cxnId="{EC8AA8C6-14B6-4D58-89CC-1279C5195A59}">
      <dgm:prSet/>
      <dgm:spPr/>
      <dgm:t>
        <a:bodyPr/>
        <a:lstStyle/>
        <a:p>
          <a:endParaRPr lang="en-AU"/>
        </a:p>
      </dgm:t>
    </dgm:pt>
    <dgm:pt modelId="{910BC114-C4D6-4A72-A862-3DCD9399B009}" type="sibTrans" cxnId="{EC8AA8C6-14B6-4D58-89CC-1279C5195A59}">
      <dgm:prSet/>
      <dgm:spPr/>
      <dgm:t>
        <a:bodyPr/>
        <a:lstStyle/>
        <a:p>
          <a:endParaRPr lang="en-AU"/>
        </a:p>
      </dgm:t>
    </dgm:pt>
    <dgm:pt modelId="{CD8056DB-A375-4603-8BA2-87721924132E}">
      <dgm:prSet phldrT="[Text]"/>
      <dgm:spPr/>
      <dgm:t>
        <a:bodyPr/>
        <a:lstStyle/>
        <a:p>
          <a:r>
            <a:rPr lang="en-AU" dirty="0" smtClean="0"/>
            <a:t>Legislature</a:t>
          </a:r>
          <a:endParaRPr lang="en-AU" dirty="0"/>
        </a:p>
      </dgm:t>
    </dgm:pt>
    <dgm:pt modelId="{44F9EEAB-6B14-4391-B8AF-78EF2160AD98}" type="parTrans" cxnId="{81CC181A-E831-45BA-B3C7-F62C5D211365}">
      <dgm:prSet/>
      <dgm:spPr/>
      <dgm:t>
        <a:bodyPr/>
        <a:lstStyle/>
        <a:p>
          <a:endParaRPr lang="en-AU"/>
        </a:p>
      </dgm:t>
    </dgm:pt>
    <dgm:pt modelId="{4A3FBACA-FB3B-42CF-BF1D-0F77AAB848F2}" type="sibTrans" cxnId="{81CC181A-E831-45BA-B3C7-F62C5D211365}">
      <dgm:prSet/>
      <dgm:spPr/>
      <dgm:t>
        <a:bodyPr/>
        <a:lstStyle/>
        <a:p>
          <a:endParaRPr lang="en-AU"/>
        </a:p>
      </dgm:t>
    </dgm:pt>
    <dgm:pt modelId="{7ADD0019-AB20-4CBF-A120-8790BB87B617}" type="pres">
      <dgm:prSet presAssocID="{0EF5424F-B530-4293-B845-C82A25158884}" presName="compositeShape" presStyleCnt="0">
        <dgm:presLayoutVars>
          <dgm:chMax val="7"/>
          <dgm:dir/>
          <dgm:resizeHandles val="exact"/>
        </dgm:presLayoutVars>
      </dgm:prSet>
      <dgm:spPr/>
    </dgm:pt>
    <dgm:pt modelId="{2F0E9459-7E7B-49D5-B760-E2F7C2BDB419}" type="pres">
      <dgm:prSet presAssocID="{D96B4C62-3B19-463A-BDF0-DAE48B739F6C}" presName="circ1" presStyleLbl="vennNode1" presStyleIdx="0" presStyleCnt="3" custScaleX="110750" custScaleY="106357" custLinFactNeighborX="-6719" custLinFactNeighborY="-4246"/>
      <dgm:spPr/>
      <dgm:t>
        <a:bodyPr/>
        <a:lstStyle/>
        <a:p>
          <a:endParaRPr lang="en-US"/>
        </a:p>
      </dgm:t>
    </dgm:pt>
    <dgm:pt modelId="{0F3FC8A6-4142-4F1F-89F7-98DC8DE4280A}" type="pres">
      <dgm:prSet presAssocID="{D96B4C62-3B19-463A-BDF0-DAE48B739F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430EFD-B3B3-46B7-A5FD-42FE4C5D8CB0}" type="pres">
      <dgm:prSet presAssocID="{A4A51504-B242-48E7-B7D2-295A79DE8C6D}" presName="circ2" presStyleLbl="vennNode1" presStyleIdx="1" presStyleCnt="3" custScaleX="57709" custScaleY="57709" custLinFactNeighborX="8195" custLinFactNeighborY="7112"/>
      <dgm:spPr/>
      <dgm:t>
        <a:bodyPr/>
        <a:lstStyle/>
        <a:p>
          <a:endParaRPr lang="en-US"/>
        </a:p>
      </dgm:t>
    </dgm:pt>
    <dgm:pt modelId="{8BAFFE0B-A507-4EF4-89DD-752216E80A1F}" type="pres">
      <dgm:prSet presAssocID="{A4A51504-B242-48E7-B7D2-295A79DE8C6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1344D-28DA-4A5C-92BF-CD39D116FFF4}" type="pres">
      <dgm:prSet presAssocID="{CD8056DB-A375-4603-8BA2-87721924132E}" presName="circ3" presStyleLbl="vennNode1" presStyleIdx="2" presStyleCnt="3" custScaleX="73785" custScaleY="73785" custLinFactNeighborX="-34538" custLinFactNeighborY="4174"/>
      <dgm:spPr/>
      <dgm:t>
        <a:bodyPr/>
        <a:lstStyle/>
        <a:p>
          <a:endParaRPr lang="en-US"/>
        </a:p>
      </dgm:t>
    </dgm:pt>
    <dgm:pt modelId="{1D85F7EF-02D1-49B0-8099-28D489902930}" type="pres">
      <dgm:prSet presAssocID="{CD8056DB-A375-4603-8BA2-87721924132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94C999-F0B9-4816-B20C-BBB48B5683C3}" type="presOf" srcId="{D96B4C62-3B19-463A-BDF0-DAE48B739F6C}" destId="{0F3FC8A6-4142-4F1F-89F7-98DC8DE4280A}" srcOrd="1" destOrd="0" presId="urn:microsoft.com/office/officeart/2005/8/layout/venn1"/>
    <dgm:cxn modelId="{7D54FD17-DB0A-4D3C-A767-BF04CB0FCEAA}" type="presOf" srcId="{A4A51504-B242-48E7-B7D2-295A79DE8C6D}" destId="{8BAFFE0B-A507-4EF4-89DD-752216E80A1F}" srcOrd="1" destOrd="0" presId="urn:microsoft.com/office/officeart/2005/8/layout/venn1"/>
    <dgm:cxn modelId="{22B43949-826B-4B1F-85CB-5EC62359A897}" type="presOf" srcId="{CD8056DB-A375-4603-8BA2-87721924132E}" destId="{9F01344D-28DA-4A5C-92BF-CD39D116FFF4}" srcOrd="0" destOrd="0" presId="urn:microsoft.com/office/officeart/2005/8/layout/venn1"/>
    <dgm:cxn modelId="{81CC181A-E831-45BA-B3C7-F62C5D211365}" srcId="{0EF5424F-B530-4293-B845-C82A25158884}" destId="{CD8056DB-A375-4603-8BA2-87721924132E}" srcOrd="2" destOrd="0" parTransId="{44F9EEAB-6B14-4391-B8AF-78EF2160AD98}" sibTransId="{4A3FBACA-FB3B-42CF-BF1D-0F77AAB848F2}"/>
    <dgm:cxn modelId="{F0D473CC-240C-4BE0-837E-7682506C174F}" type="presOf" srcId="{0EF5424F-B530-4293-B845-C82A25158884}" destId="{7ADD0019-AB20-4CBF-A120-8790BB87B617}" srcOrd="0" destOrd="0" presId="urn:microsoft.com/office/officeart/2005/8/layout/venn1"/>
    <dgm:cxn modelId="{7081D0AF-4DBB-4EC4-95F1-84C58C0BED30}" srcId="{0EF5424F-B530-4293-B845-C82A25158884}" destId="{D96B4C62-3B19-463A-BDF0-DAE48B739F6C}" srcOrd="0" destOrd="0" parTransId="{2EF7D982-F5C0-4A0A-84B8-E54DA90AE72F}" sibTransId="{C7171054-FD60-4A3D-930B-651689C28067}"/>
    <dgm:cxn modelId="{4EB00FEC-FB22-4E17-92BF-10B18BC4DAC8}" type="presOf" srcId="{A4A51504-B242-48E7-B7D2-295A79DE8C6D}" destId="{B2430EFD-B3B3-46B7-A5FD-42FE4C5D8CB0}" srcOrd="0" destOrd="0" presId="urn:microsoft.com/office/officeart/2005/8/layout/venn1"/>
    <dgm:cxn modelId="{839DDF50-9F33-4690-8A2A-16C9E179D19B}" type="presOf" srcId="{D96B4C62-3B19-463A-BDF0-DAE48B739F6C}" destId="{2F0E9459-7E7B-49D5-B760-E2F7C2BDB419}" srcOrd="0" destOrd="0" presId="urn:microsoft.com/office/officeart/2005/8/layout/venn1"/>
    <dgm:cxn modelId="{EC8AA8C6-14B6-4D58-89CC-1279C5195A59}" srcId="{0EF5424F-B530-4293-B845-C82A25158884}" destId="{A4A51504-B242-48E7-B7D2-295A79DE8C6D}" srcOrd="1" destOrd="0" parTransId="{B832EC37-87E8-4EAC-9BE9-B9C6F4EC40A3}" sibTransId="{910BC114-C4D6-4A72-A862-3DCD9399B009}"/>
    <dgm:cxn modelId="{B7215575-48EF-4148-9472-8E16861110F2}" type="presOf" srcId="{CD8056DB-A375-4603-8BA2-87721924132E}" destId="{1D85F7EF-02D1-49B0-8099-28D489902930}" srcOrd="1" destOrd="0" presId="urn:microsoft.com/office/officeart/2005/8/layout/venn1"/>
    <dgm:cxn modelId="{0A2BB7F5-845F-4E76-8844-69121A871B3D}" type="presParOf" srcId="{7ADD0019-AB20-4CBF-A120-8790BB87B617}" destId="{2F0E9459-7E7B-49D5-B760-E2F7C2BDB419}" srcOrd="0" destOrd="0" presId="urn:microsoft.com/office/officeart/2005/8/layout/venn1"/>
    <dgm:cxn modelId="{909CE5BC-E6BB-486E-AF92-68B00C0D56BE}" type="presParOf" srcId="{7ADD0019-AB20-4CBF-A120-8790BB87B617}" destId="{0F3FC8A6-4142-4F1F-89F7-98DC8DE4280A}" srcOrd="1" destOrd="0" presId="urn:microsoft.com/office/officeart/2005/8/layout/venn1"/>
    <dgm:cxn modelId="{6EE89D2A-B54F-4685-9D49-3E6E8AB122CD}" type="presParOf" srcId="{7ADD0019-AB20-4CBF-A120-8790BB87B617}" destId="{B2430EFD-B3B3-46B7-A5FD-42FE4C5D8CB0}" srcOrd="2" destOrd="0" presId="urn:microsoft.com/office/officeart/2005/8/layout/venn1"/>
    <dgm:cxn modelId="{9F8BBF83-52AA-4FC9-96F5-B9108CD4A0DF}" type="presParOf" srcId="{7ADD0019-AB20-4CBF-A120-8790BB87B617}" destId="{8BAFFE0B-A507-4EF4-89DD-752216E80A1F}" srcOrd="3" destOrd="0" presId="urn:microsoft.com/office/officeart/2005/8/layout/venn1"/>
    <dgm:cxn modelId="{6109F41E-D64F-40A4-A0B6-52F4A7447987}" type="presParOf" srcId="{7ADD0019-AB20-4CBF-A120-8790BB87B617}" destId="{9F01344D-28DA-4A5C-92BF-CD39D116FFF4}" srcOrd="4" destOrd="0" presId="urn:microsoft.com/office/officeart/2005/8/layout/venn1"/>
    <dgm:cxn modelId="{8B385E08-5672-4D0F-AA6E-42DEB91E0E1E}" type="presParOf" srcId="{7ADD0019-AB20-4CBF-A120-8790BB87B617}" destId="{1D85F7EF-02D1-49B0-8099-28D48990293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E9459-7E7B-49D5-B760-E2F7C2BDB419}">
      <dsp:nvSpPr>
        <dsp:cNvPr id="0" name=""/>
        <dsp:cNvSpPr/>
      </dsp:nvSpPr>
      <dsp:spPr>
        <a:xfrm>
          <a:off x="2209883" y="91902"/>
          <a:ext cx="3632707" cy="34886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600" kern="1200" dirty="0" smtClean="0"/>
            <a:t>Executive</a:t>
          </a:r>
          <a:endParaRPr lang="en-AU" sz="2000" kern="1200" dirty="0"/>
        </a:p>
      </dsp:txBody>
      <dsp:txXfrm>
        <a:off x="2694244" y="702410"/>
        <a:ext cx="2663985" cy="1569875"/>
      </dsp:txXfrm>
    </dsp:sp>
    <dsp:sp modelId="{B2430EFD-B3B3-46B7-A5FD-42FE4C5D8CB0}">
      <dsp:nvSpPr>
        <dsp:cNvPr id="0" name=""/>
        <dsp:cNvSpPr/>
      </dsp:nvSpPr>
      <dsp:spPr>
        <a:xfrm>
          <a:off x="4752543" y="3312368"/>
          <a:ext cx="1892911" cy="189291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Judiciary</a:t>
          </a:r>
          <a:endParaRPr lang="en-AU" sz="2000" kern="1200" dirty="0"/>
        </a:p>
      </dsp:txBody>
      <dsp:txXfrm>
        <a:off x="5331459" y="3801370"/>
        <a:ext cx="1135746" cy="1041101"/>
      </dsp:txXfrm>
    </dsp:sp>
    <dsp:sp modelId="{9F01344D-28DA-4A5C-92BF-CD39D116FFF4}">
      <dsp:nvSpPr>
        <dsp:cNvPr id="0" name=""/>
        <dsp:cNvSpPr/>
      </dsp:nvSpPr>
      <dsp:spPr>
        <a:xfrm>
          <a:off x="720068" y="2952344"/>
          <a:ext cx="2420219" cy="242021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Legislature</a:t>
          </a:r>
          <a:endParaRPr lang="en-AU" sz="2000" kern="1200" dirty="0"/>
        </a:p>
      </dsp:txBody>
      <dsp:txXfrm>
        <a:off x="947972" y="3577568"/>
        <a:ext cx="1452131" cy="133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AU" alt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 alt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1427093-E77C-4D41-AD26-3DD7682A98B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12559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80899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80900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80901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grpSp>
              <p:nvGrpSpPr>
                <p:cNvPr id="80902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80903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0904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0905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80906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80907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grpSp>
                  <p:nvGrpSpPr>
                    <p:cNvPr id="80908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80909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AU"/>
                      </a:p>
                    </p:txBody>
                  </p:sp>
                  <p:grpSp>
                    <p:nvGrpSpPr>
                      <p:cNvPr id="80910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80911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2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3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4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5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6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7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8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19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0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1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2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3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4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5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6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7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8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29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0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1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2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3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4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5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6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7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8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39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0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1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2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3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4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5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46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grpSp>
                      <p:nvGrpSpPr>
                        <p:cNvPr id="80947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80948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49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0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1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2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3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4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5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6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7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8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80959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</p:grpSp>
                    <p:sp>
                      <p:nvSpPr>
                        <p:cNvPr id="8096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6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7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8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9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9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9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9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9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8099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80996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80997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80998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grpSp>
              <p:nvGrpSpPr>
                <p:cNvPr id="80999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81000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1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2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3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4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5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6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7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81008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</p:grpSp>
          </p:grpSp>
        </p:grpSp>
        <p:grpSp>
          <p:nvGrpSpPr>
            <p:cNvPr id="81009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81010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1011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81012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1013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1014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81015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grpSp>
            <p:nvGrpSpPr>
              <p:cNvPr id="81016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81017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81018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81019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81020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81021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</p:grpSp>
      </p:grpSp>
      <p:sp>
        <p:nvSpPr>
          <p:cNvPr id="81022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en-AU" altLang="en-US" noProof="0" smtClean="0"/>
              <a:t>Click to edit Master title style</a:t>
            </a:r>
          </a:p>
        </p:txBody>
      </p:sp>
      <p:sp>
        <p:nvSpPr>
          <p:cNvPr id="81023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/>
            </a:lvl1pPr>
          </a:lstStyle>
          <a:p>
            <a:pPr lvl="0"/>
            <a:r>
              <a:rPr lang="en-AU" altLang="en-US" noProof="0" smtClean="0"/>
              <a:t>Click to edit Master subtitle style</a:t>
            </a:r>
          </a:p>
        </p:txBody>
      </p:sp>
      <p:sp>
        <p:nvSpPr>
          <p:cNvPr id="81024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AU" altLang="en-US"/>
          </a:p>
        </p:txBody>
      </p:sp>
      <p:sp>
        <p:nvSpPr>
          <p:cNvPr id="81025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AU" altLang="en-US"/>
          </a:p>
        </p:txBody>
      </p:sp>
      <p:sp>
        <p:nvSpPr>
          <p:cNvPr id="81026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AB573556-05DD-4AA9-AEB6-FC14F50EE704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D5ED-28C0-434E-989D-0188742CB22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0403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F757B-A686-4DCA-93C9-AC2DB6D4478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2525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09084-1B5A-495C-91A2-B0847D0EBAF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0761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F30EC-0EAA-4739-94A4-279AB28C021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1103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92994-D864-4584-8DDA-44E095221C2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7617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FB0A6-470E-495A-A4F5-135FE4BB1A7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2791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DDFC2-79CE-44BA-AF4E-FE6586E5667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0037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1938A-9862-418F-B2DB-CB30C072CFC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5215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39800-0B52-43E3-BBD5-CFDA45FD3A8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9059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CD369-06FA-4E2D-9F4C-09AF8587E52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4850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798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798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798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grpSp>
              <p:nvGrpSpPr>
                <p:cNvPr id="798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798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8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8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grpSp>
                <p:nvGrpSpPr>
                  <p:cNvPr id="798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798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grpSp>
                  <p:nvGrpSpPr>
                    <p:cNvPr id="798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798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AU"/>
                      </a:p>
                    </p:txBody>
                  </p:sp>
                  <p:grpSp>
                    <p:nvGrpSpPr>
                      <p:cNvPr id="798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798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8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grpSp>
                      <p:nvGrpSpPr>
                        <p:cNvPr id="799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799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  <p:sp>
                        <p:nvSpPr>
                          <p:cNvPr id="799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AU"/>
                          </a:p>
                        </p:txBody>
                      </p:sp>
                    </p:grpSp>
                    <p:sp>
                      <p:nvSpPr>
                        <p:cNvPr id="799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799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799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799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799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grpSp>
              <p:nvGrpSpPr>
                <p:cNvPr id="799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799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  <p:sp>
                <p:nvSpPr>
                  <p:cNvPr id="799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AU"/>
                  </a:p>
                </p:txBody>
              </p:sp>
            </p:grpSp>
          </p:grpSp>
        </p:grpSp>
        <p:grpSp>
          <p:nvGrpSpPr>
            <p:cNvPr id="799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99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99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799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99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99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799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grpSp>
            <p:nvGrpSpPr>
              <p:cNvPr id="799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799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799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799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799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799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</p:grpSp>
        </p:grpSp>
      </p:grpSp>
      <p:sp>
        <p:nvSpPr>
          <p:cNvPr id="79998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AU" altLang="en-US"/>
          </a:p>
        </p:txBody>
      </p:sp>
      <p:sp>
        <p:nvSpPr>
          <p:cNvPr id="79999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AU" altLang="en-US"/>
          </a:p>
        </p:txBody>
      </p:sp>
      <p:sp>
        <p:nvSpPr>
          <p:cNvPr id="80000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8F22A91-8D25-4078-9921-A9E9D334825F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80001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8000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1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1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1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1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1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1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1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lawcentre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lawcentre.org/2006/talks/cse_hypotheticals.htm#c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lawcentre.org/2006/talks/cse_hypotheticals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lawcentre.org/2006/talks/cse_hypothetical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lawcentre.org/2006/talks/cse_hypotheticals.htm#spa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berlawcentre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1973263"/>
          </a:xfrm>
        </p:spPr>
        <p:txBody>
          <a:bodyPr/>
          <a:lstStyle/>
          <a:p>
            <a:r>
              <a:rPr lang="en-US" altLang="en-US"/>
              <a:t>Legal perspectives on system development</a:t>
            </a:r>
            <a:endParaRPr lang="en-AU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781300"/>
            <a:ext cx="7561263" cy="3671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Liability, Litigation risk, ‘Professional' standards, and </a:t>
            </a:r>
            <a:r>
              <a:rPr lang="en-US" altLang="en-US" sz="2400" dirty="0" smtClean="0"/>
              <a:t>ethics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i="1" dirty="0" smtClean="0"/>
              <a:t>COMP4920 Management and Ethics</a:t>
            </a:r>
          </a:p>
          <a:p>
            <a:pPr>
              <a:lnSpc>
                <a:spcPct val="80000"/>
              </a:lnSpc>
            </a:pP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David Vaile</a:t>
            </a:r>
            <a:endParaRPr lang="en-AU" altLang="en-US" sz="24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AU" altLang="en-US" sz="2400" dirty="0" smtClean="0">
                <a:effectLst/>
              </a:rPr>
              <a:t>Co-convenor</a:t>
            </a:r>
            <a:endParaRPr lang="en-AU" altLang="en-US" sz="24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AU" altLang="en-US" sz="2400" dirty="0">
                <a:effectLst/>
              </a:rPr>
              <a:t>Cyberspace Law and Policy </a:t>
            </a:r>
            <a:r>
              <a:rPr lang="en-AU" altLang="en-US" sz="2400" dirty="0" smtClean="0">
                <a:effectLst/>
              </a:rPr>
              <a:t>Community</a:t>
            </a:r>
            <a:endParaRPr lang="en-AU" altLang="en-US" sz="24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AU" altLang="en-US" sz="2400" dirty="0">
                <a:effectLst/>
              </a:rPr>
              <a:t>Faculty of Law, University of NSW</a:t>
            </a:r>
          </a:p>
          <a:p>
            <a:pPr>
              <a:lnSpc>
                <a:spcPct val="80000"/>
              </a:lnSpc>
            </a:pPr>
            <a:r>
              <a:rPr lang="en-AU" altLang="en-US" sz="2400" dirty="0">
                <a:solidFill>
                  <a:schemeClr val="tx2"/>
                </a:solidFill>
                <a:effectLst/>
                <a:hlinkClick r:id="rId2"/>
              </a:rPr>
              <a:t>http://www.cyberlawcentre.org/</a:t>
            </a:r>
            <a:endParaRPr lang="en-AU" altLang="en-US" sz="2400" dirty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Three wings of government</a:t>
            </a:r>
            <a:endParaRPr lang="en-US" alt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083163"/>
              </p:ext>
            </p:extLst>
          </p:nvPr>
        </p:nvGraphicFramePr>
        <p:xfrm>
          <a:off x="467544" y="1196752"/>
          <a:ext cx="8229600" cy="5466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Obligations</a:t>
            </a:r>
            <a:endParaRPr lang="en-US" alt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568952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Statutes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Contracts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Lawful directions: police, court, agency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Codes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‘Professional’ requirements?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Ethics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Public opinion</a:t>
            </a:r>
          </a:p>
          <a:p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8631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What shapes the law?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Ongoing struggle between interests</a:t>
            </a:r>
          </a:p>
          <a:p>
            <a:r>
              <a:rPr lang="en-AU" altLang="en-US"/>
              <a:t>Commercial reality</a:t>
            </a:r>
          </a:p>
          <a:p>
            <a:r>
              <a:rPr lang="en-AU" altLang="en-US"/>
              <a:t>Technical reality</a:t>
            </a:r>
          </a:p>
          <a:p>
            <a:r>
              <a:rPr lang="en-AU" altLang="en-US"/>
              <a:t>Public standards</a:t>
            </a:r>
          </a:p>
          <a:p>
            <a:r>
              <a:rPr lang="en-AU" altLang="en-US"/>
              <a:t>International affects (indirect)</a:t>
            </a:r>
          </a:p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1015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Different standards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Liability</a:t>
            </a:r>
          </a:p>
          <a:p>
            <a:pPr lvl="1"/>
            <a:r>
              <a:rPr lang="en-US" altLang="en-US" dirty="0"/>
              <a:t>Is it against the law?</a:t>
            </a:r>
          </a:p>
          <a:p>
            <a:r>
              <a:rPr lang="en-US" altLang="en-US" dirty="0" smtClean="0"/>
              <a:t>Litigation/enforcement </a:t>
            </a:r>
            <a:r>
              <a:rPr lang="en-US" altLang="en-US" dirty="0"/>
              <a:t>risk</a:t>
            </a:r>
          </a:p>
          <a:p>
            <a:pPr lvl="1"/>
            <a:r>
              <a:rPr lang="en-US" altLang="en-US" dirty="0"/>
              <a:t>Will you be caught, sued or prosecuted?</a:t>
            </a:r>
          </a:p>
          <a:p>
            <a:r>
              <a:rPr lang="en-US" altLang="en-US" dirty="0"/>
              <a:t>‘Professional' standards </a:t>
            </a:r>
          </a:p>
          <a:p>
            <a:pPr lvl="1"/>
            <a:r>
              <a:rPr lang="en-US" altLang="en-US" dirty="0"/>
              <a:t>Will your peers reject you?</a:t>
            </a:r>
          </a:p>
          <a:p>
            <a:r>
              <a:rPr lang="en-US" altLang="en-US" dirty="0"/>
              <a:t>Ethics</a:t>
            </a:r>
          </a:p>
          <a:p>
            <a:pPr lvl="1"/>
            <a:r>
              <a:rPr lang="en-AU" altLang="en-US" dirty="0"/>
              <a:t>Will your children &amp; friends reject you?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Development risk factors</a:t>
            </a:r>
            <a:endParaRPr lang="en-AU" alt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800"/>
          </a:p>
          <a:p>
            <a:r>
              <a:rPr lang="en-US" altLang="en-US" sz="2800"/>
              <a:t>20% coding and engineering – ignore?</a:t>
            </a:r>
          </a:p>
          <a:p>
            <a:r>
              <a:rPr lang="en-US" altLang="en-US" sz="2800"/>
              <a:t>80% analysis, communication, revision</a:t>
            </a:r>
          </a:p>
          <a:p>
            <a:r>
              <a:rPr lang="en-US" altLang="en-US" sz="2800"/>
              <a:t>User-Centred Design &amp; Risk Management </a:t>
            </a:r>
          </a:p>
          <a:p>
            <a:r>
              <a:rPr lang="en-US" altLang="en-US" sz="2800"/>
              <a:t>Neglected but critical</a:t>
            </a:r>
          </a:p>
          <a:p>
            <a:r>
              <a:rPr lang="en-US" altLang="en-US" sz="2800"/>
              <a:t>Early vs. late error discovery</a:t>
            </a:r>
          </a:p>
          <a:p>
            <a:r>
              <a:rPr lang="en-US" altLang="en-US" sz="2800"/>
              <a:t>‘User sovereignty’</a:t>
            </a:r>
          </a:p>
          <a:p>
            <a:endParaRPr lang="en-AU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Hypothetical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/>
              <a:t>Most software projects fail </a:t>
            </a:r>
          </a:p>
          <a:p>
            <a:pPr lvl="1">
              <a:lnSpc>
                <a:spcPct val="90000"/>
              </a:lnSpc>
            </a:pPr>
            <a:r>
              <a:rPr lang="en-AU" altLang="en-US"/>
              <a:t>$, time, scope, quality (for User) </a:t>
            </a:r>
          </a:p>
          <a:p>
            <a:pPr>
              <a:lnSpc>
                <a:spcPct val="90000"/>
              </a:lnSpc>
            </a:pPr>
            <a:r>
              <a:rPr lang="en-AU" altLang="en-US"/>
              <a:t>Many break various standards, but...</a:t>
            </a:r>
          </a:p>
          <a:p>
            <a:pPr>
              <a:lnSpc>
                <a:spcPct val="90000"/>
              </a:lnSpc>
            </a:pPr>
            <a:r>
              <a:rPr lang="en-AU" altLang="en-US"/>
              <a:t>You could do it accidentally...</a:t>
            </a:r>
          </a:p>
          <a:p>
            <a:pPr>
              <a:lnSpc>
                <a:spcPct val="90000"/>
              </a:lnSpc>
            </a:pPr>
            <a:r>
              <a:rPr lang="en-AU" altLang="en-US"/>
              <a:t>Or be asked/tempted to deliberately</a:t>
            </a:r>
          </a:p>
          <a:p>
            <a:pPr>
              <a:lnSpc>
                <a:spcPct val="90000"/>
              </a:lnSpc>
            </a:pPr>
            <a:r>
              <a:rPr lang="en-AU" altLang="en-US"/>
              <a:t>Your own position</a:t>
            </a:r>
          </a:p>
          <a:p>
            <a:pPr>
              <a:lnSpc>
                <a:spcPct val="90000"/>
              </a:lnSpc>
            </a:pPr>
            <a:r>
              <a:rPr lang="en-AU" altLang="en-US"/>
              <a:t>Your employers</a:t>
            </a:r>
          </a:p>
          <a:p>
            <a:pPr>
              <a:lnSpc>
                <a:spcPct val="90000"/>
              </a:lnSpc>
            </a:pPr>
            <a:r>
              <a:rPr lang="en-AU" altLang="en-US"/>
              <a:t>The ‘victim’s position’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What matters?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Breaking the law? 		Liability</a:t>
            </a:r>
          </a:p>
          <a:p>
            <a:r>
              <a:rPr lang="en-AU" altLang="en-US"/>
              <a:t>Getting caught? 		Enforcemt</a:t>
            </a:r>
          </a:p>
          <a:p>
            <a:r>
              <a:rPr lang="en-AU" altLang="en-US"/>
              <a:t>Losing your job? 		Professional</a:t>
            </a:r>
          </a:p>
          <a:p>
            <a:r>
              <a:rPr lang="en-AU" altLang="en-US"/>
              <a:t>Losing your reputation?	Ethics</a:t>
            </a:r>
          </a:p>
          <a:p>
            <a:r>
              <a:rPr lang="en-AU" altLang="en-US"/>
              <a:t>Or just building crap?	Self respect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Consumer Protection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Based on consumer/vendor relation</a:t>
            </a:r>
          </a:p>
          <a:p>
            <a:r>
              <a:rPr lang="en-AU" altLang="en-US"/>
              <a:t>Assumes imbalance</a:t>
            </a:r>
          </a:p>
          <a:p>
            <a:r>
              <a:rPr lang="en-AU" altLang="en-US"/>
              <a:t>Statutory Warranties – fit purpose </a:t>
            </a:r>
          </a:p>
          <a:p>
            <a:r>
              <a:rPr lang="en-AU" altLang="en-US"/>
              <a:t>Contractual waiver?</a:t>
            </a:r>
          </a:p>
          <a:p>
            <a:r>
              <a:rPr lang="en-AU" altLang="en-US"/>
              <a:t>Misleading and deceptive conduct</a:t>
            </a:r>
          </a:p>
          <a:p>
            <a:r>
              <a:rPr lang="en-AU" altLang="en-US"/>
              <a:t>Unfair Contracts</a:t>
            </a:r>
          </a:p>
          <a:p>
            <a:r>
              <a:rPr lang="en-AU" altLang="en-US"/>
              <a:t>Can be Strict Liability – State 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Tort/ Negligence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Product liability</a:t>
            </a:r>
          </a:p>
          <a:p>
            <a:r>
              <a:rPr lang="en-AU" altLang="en-US"/>
              <a:t>Duty of Care, special relationship</a:t>
            </a:r>
          </a:p>
          <a:p>
            <a:r>
              <a:rPr lang="en-AU" altLang="en-US"/>
              <a:t>Act or omission</a:t>
            </a:r>
          </a:p>
          <a:p>
            <a:r>
              <a:rPr lang="en-AU" altLang="en-US"/>
              <a:t>Causation</a:t>
            </a:r>
          </a:p>
          <a:p>
            <a:r>
              <a:rPr lang="en-AU" altLang="en-US"/>
              <a:t>Forseeability of harm</a:t>
            </a:r>
          </a:p>
          <a:p>
            <a:r>
              <a:rPr lang="en-AU" altLang="en-US"/>
              <a:t>Proximity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Eg: ‘Autonomous cars’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328592"/>
          </a:xfrm>
        </p:spPr>
        <p:txBody>
          <a:bodyPr/>
          <a:lstStyle/>
          <a:p>
            <a:r>
              <a:rPr lang="en-AU" dirty="0" smtClean="0"/>
              <a:t>4 point scale, level 4 is full auto</a:t>
            </a:r>
          </a:p>
          <a:p>
            <a:r>
              <a:rPr lang="en-AU" dirty="0" smtClean="0"/>
              <a:t>Google hint L4: accept all Liability!</a:t>
            </a:r>
          </a:p>
          <a:p>
            <a:pPr lvl="1"/>
            <a:r>
              <a:rPr lang="en-AU" dirty="0" smtClean="0"/>
              <a:t>But trust: for spin, or your safety?</a:t>
            </a:r>
          </a:p>
          <a:p>
            <a:r>
              <a:rPr lang="en-AU" dirty="0" smtClean="0"/>
              <a:t>Big issue is gulf between L3 and 4</a:t>
            </a:r>
          </a:p>
          <a:p>
            <a:r>
              <a:rPr lang="en-AU" dirty="0" smtClean="0"/>
              <a:t>L3: hand over to driver</a:t>
            </a:r>
          </a:p>
          <a:p>
            <a:r>
              <a:rPr lang="en-AU" dirty="0" smtClean="0"/>
              <a:t>Driver is de-skilled, worse than before</a:t>
            </a:r>
          </a:p>
          <a:p>
            <a:r>
              <a:rPr lang="en-AU" dirty="0" smtClean="0"/>
              <a:t>Only gets given the impossible</a:t>
            </a:r>
          </a:p>
          <a:p>
            <a:r>
              <a:rPr lang="en-AU" dirty="0" smtClean="0"/>
              <a:t>What could possibly go wrong?</a:t>
            </a:r>
          </a:p>
          <a:p>
            <a:r>
              <a:rPr lang="en-AU" dirty="0" smtClean="0"/>
              <a:t>Ethics: kill driver, baby or grannies?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05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Outline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sz="2400"/>
              <a:t>Strange bedfellows</a:t>
            </a:r>
          </a:p>
          <a:p>
            <a:pPr>
              <a:lnSpc>
                <a:spcPct val="90000"/>
              </a:lnSpc>
            </a:pPr>
            <a:r>
              <a:rPr lang="en-AU" altLang="en-US" sz="2400"/>
              <a:t>Legal system</a:t>
            </a:r>
          </a:p>
          <a:p>
            <a:pPr>
              <a:lnSpc>
                <a:spcPct val="90000"/>
              </a:lnSpc>
            </a:pPr>
            <a:r>
              <a:rPr lang="en-AU" altLang="en-US" sz="2400"/>
              <a:t>Liability</a:t>
            </a:r>
          </a:p>
          <a:p>
            <a:pPr>
              <a:lnSpc>
                <a:spcPct val="90000"/>
              </a:lnSpc>
            </a:pPr>
            <a:r>
              <a:rPr lang="en-AU" altLang="en-US" sz="2400"/>
              <a:t>Software development – immature?</a:t>
            </a:r>
          </a:p>
          <a:p>
            <a:pPr>
              <a:lnSpc>
                <a:spcPct val="90000"/>
              </a:lnSpc>
            </a:pPr>
            <a:r>
              <a:rPr lang="en-AU" altLang="en-US" sz="2400"/>
              <a:t>Examples:</a:t>
            </a:r>
            <a:endParaRPr lang="en-AU" altLang="en-US" sz="2000"/>
          </a:p>
          <a:p>
            <a:pPr lvl="1">
              <a:lnSpc>
                <a:spcPct val="80000"/>
              </a:lnSpc>
            </a:pPr>
            <a:r>
              <a:rPr lang="en-AU" altLang="en-US" sz="1800"/>
              <a:t>Consumer protection 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Product liability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Professional liability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Anti-trust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Copyright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Software patents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Privacy</a:t>
            </a:r>
          </a:p>
          <a:p>
            <a:pPr lvl="1">
              <a:lnSpc>
                <a:spcPct val="80000"/>
              </a:lnSpc>
            </a:pPr>
            <a:r>
              <a:rPr lang="en-AU" altLang="en-US" sz="1800"/>
              <a:t>Spam</a:t>
            </a:r>
          </a:p>
          <a:p>
            <a:pPr lvl="1">
              <a:lnSpc>
                <a:spcPct val="80000"/>
              </a:lnSpc>
            </a:pPr>
            <a:endParaRPr lang="en-AU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charset="-128"/>
              </a:rPr>
              <a:t>Consumer protection</a:t>
            </a:r>
            <a:r>
              <a:rPr lang="en-AU" altLang="ja-JP" sz="4000">
                <a:ea typeface="ＭＳ Ｐゴシック" charset="-128"/>
              </a:rPr>
              <a:t>  hypothetical</a:t>
            </a:r>
            <a:endParaRPr lang="en-AU" altLang="en-US" sz="40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altLang="en-US" dirty="0"/>
              <a:t> 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527175" y="2508250"/>
            <a:ext cx="484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311275" y="2292350"/>
            <a:ext cx="599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altLang="en-US" dirty="0"/>
              <a:t>See hypothetical </a:t>
            </a:r>
            <a:r>
              <a:rPr lang="en-AU" altLang="en-US" dirty="0">
                <a:hlinkClick r:id="rId2"/>
              </a:rPr>
              <a:t>example</a:t>
            </a:r>
            <a:endParaRPr lang="en-A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Professional Liability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Nature of Profession?</a:t>
            </a:r>
          </a:p>
          <a:p>
            <a:r>
              <a:rPr lang="en-AU" altLang="en-US"/>
              <a:t>Membership of Professional body</a:t>
            </a:r>
          </a:p>
          <a:p>
            <a:r>
              <a:rPr lang="en-AU" altLang="en-US"/>
              <a:t>Registration required to work?</a:t>
            </a:r>
          </a:p>
          <a:p>
            <a:r>
              <a:rPr lang="en-AU" altLang="en-US"/>
              <a:t>Self-regulation</a:t>
            </a:r>
          </a:p>
          <a:p>
            <a:r>
              <a:rPr lang="en-AU" altLang="en-US"/>
              <a:t>Insurance</a:t>
            </a:r>
          </a:p>
          <a:p>
            <a:r>
              <a:rPr lang="en-AU" altLang="en-US"/>
              <a:t>Peer attitudes</a:t>
            </a:r>
          </a:p>
          <a:p>
            <a:r>
              <a:rPr lang="en-AU" altLang="en-US"/>
              <a:t>Reputation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Anti-trust: Abuse of Monopoly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Competition policy </a:t>
            </a:r>
          </a:p>
          <a:p>
            <a:r>
              <a:rPr lang="en-AU" altLang="en-US"/>
              <a:t>Monopoly</a:t>
            </a:r>
          </a:p>
          <a:p>
            <a:r>
              <a:rPr lang="en-AU" altLang="en-US"/>
              <a:t>Example: </a:t>
            </a:r>
            <a:r>
              <a:rPr lang="en-AU" altLang="en-US" i="1"/>
              <a:t>MS v DoJ re Netscape</a:t>
            </a:r>
          </a:p>
          <a:p>
            <a:r>
              <a:rPr lang="en-AU" altLang="en-US"/>
              <a:t>Political involvement</a:t>
            </a:r>
          </a:p>
          <a:p>
            <a:r>
              <a:rPr lang="en-AU" altLang="en-US"/>
              <a:t>Practical significance</a:t>
            </a:r>
          </a:p>
          <a:p>
            <a:pPr>
              <a:buFont typeface="Wingdings" pitchFamily="1" charset="2"/>
              <a:buNone/>
            </a:pP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Anti-trust hypothetical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altLang="en-US"/>
              <a:t> 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311275" y="2292350"/>
            <a:ext cx="599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altLang="en-US" dirty="0"/>
              <a:t>See hypothetical </a:t>
            </a:r>
            <a:r>
              <a:rPr lang="en-AU" altLang="en-US" dirty="0">
                <a:hlinkClick r:id="rId2"/>
              </a:rPr>
              <a:t>example</a:t>
            </a:r>
            <a:endParaRPr lang="en-A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Intellectual Property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Purpose: </a:t>
            </a:r>
          </a:p>
          <a:p>
            <a:r>
              <a:rPr lang="en-AU" altLang="en-US"/>
              <a:t>Copyright Act: form, not substance</a:t>
            </a:r>
          </a:p>
          <a:p>
            <a:pPr lvl="1"/>
            <a:r>
              <a:rPr lang="en-AU" altLang="en-US"/>
              <a:t>No registration</a:t>
            </a:r>
          </a:p>
          <a:p>
            <a:pPr lvl="1"/>
            <a:r>
              <a:rPr lang="en-AU" altLang="en-US"/>
              <a:t>Digital Agenda</a:t>
            </a:r>
          </a:p>
          <a:p>
            <a:r>
              <a:rPr lang="en-AU" altLang="en-US"/>
              <a:t>Patents Act: the idea, not the form</a:t>
            </a:r>
          </a:p>
          <a:p>
            <a:r>
              <a:rPr lang="en-AU" altLang="en-US"/>
              <a:t>Circuit Designs</a:t>
            </a:r>
          </a:p>
          <a:p>
            <a:r>
              <a:rPr lang="en-AU" altLang="en-US"/>
              <a:t>Free Trade Agreement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Copyright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Copyright Act:</a:t>
            </a:r>
          </a:p>
          <a:p>
            <a:pPr lvl="1"/>
            <a:r>
              <a:rPr lang="en-AU" altLang="en-US"/>
              <a:t>Exclusive right to control exploitation</a:t>
            </a:r>
          </a:p>
          <a:p>
            <a:r>
              <a:rPr lang="en-AU" altLang="en-US"/>
              <a:t>No registration</a:t>
            </a:r>
          </a:p>
          <a:p>
            <a:r>
              <a:rPr lang="en-AU" altLang="en-US"/>
              <a:t>Actual text, code or implementation</a:t>
            </a:r>
          </a:p>
          <a:p>
            <a:r>
              <a:rPr lang="en-AU" altLang="en-US"/>
              <a:t>Licences with conditions and fees</a:t>
            </a:r>
          </a:p>
          <a:p>
            <a:r>
              <a:rPr lang="en-AU" altLang="en-US"/>
              <a:t>Technological Protection</a:t>
            </a:r>
          </a:p>
          <a:p>
            <a:pPr lvl="1"/>
            <a:r>
              <a:rPr lang="en-AU" altLang="en-US"/>
              <a:t>‘Digital Rights Management’ tools</a:t>
            </a:r>
          </a:p>
          <a:p>
            <a:pPr lvl="1"/>
            <a:r>
              <a:rPr lang="en-AU" altLang="en-US"/>
              <a:t>DMCA and contracting away user rights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Copyright and Public Domain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Differences in Australia, US...</a:t>
            </a:r>
          </a:p>
          <a:p>
            <a:r>
              <a:rPr lang="en-AU" altLang="en-US"/>
              <a:t>Fierce battle: maximalist v PD?</a:t>
            </a:r>
          </a:p>
          <a:p>
            <a:r>
              <a:rPr lang="en-AU" altLang="en-US"/>
              <a:t>‘Public Domain’</a:t>
            </a:r>
          </a:p>
          <a:p>
            <a:r>
              <a:rPr lang="en-AU" altLang="en-US"/>
              <a:t>Open Source software: GPL, copyleft</a:t>
            </a:r>
          </a:p>
          <a:p>
            <a:r>
              <a:rPr lang="en-AU" altLang="en-US"/>
              <a:t>Open Content</a:t>
            </a:r>
          </a:p>
          <a:p>
            <a:pPr lvl="1"/>
            <a:r>
              <a:rPr lang="en-AU" altLang="en-US"/>
              <a:t>Creative Commons – US, global?</a:t>
            </a:r>
          </a:p>
          <a:p>
            <a:pPr lvl="1"/>
            <a:r>
              <a:rPr lang="en-AU" altLang="en-US"/>
              <a:t>Free for Education - Australian</a:t>
            </a:r>
          </a:p>
          <a:p>
            <a:r>
              <a:rPr lang="en-AU" altLang="en-US"/>
              <a:t>Business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DRM: code or law?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30725"/>
          </a:xfrm>
        </p:spPr>
        <p:txBody>
          <a:bodyPr/>
          <a:lstStyle/>
          <a:p>
            <a:r>
              <a:rPr lang="en-AU" dirty="0" smtClean="0"/>
              <a:t>TPM, DRM: computer says no</a:t>
            </a:r>
          </a:p>
          <a:p>
            <a:r>
              <a:rPr lang="en-AU" dirty="0" smtClean="0"/>
              <a:t>Copyright Act: exceptions eg research</a:t>
            </a:r>
          </a:p>
          <a:p>
            <a:r>
              <a:rPr lang="en-AU" dirty="0" smtClean="0"/>
              <a:t>DRM more restrictive than law</a:t>
            </a:r>
          </a:p>
          <a:p>
            <a:r>
              <a:rPr lang="en-AU" dirty="0" smtClean="0"/>
              <a:t>AU-US FTA: TPM Circumvent offence</a:t>
            </a:r>
          </a:p>
          <a:p>
            <a:r>
              <a:rPr lang="en-AU" dirty="0" smtClean="0"/>
              <a:t>Bulk notices of (c) breach</a:t>
            </a:r>
          </a:p>
          <a:p>
            <a:r>
              <a:rPr lang="en-AU" dirty="0" smtClean="0"/>
              <a:t>No penalty for false claims</a:t>
            </a:r>
          </a:p>
          <a:p>
            <a:r>
              <a:rPr lang="en-AU" dirty="0" smtClean="0"/>
              <a:t>Balance against innovation, testing?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059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Privacy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30725"/>
          </a:xfrm>
        </p:spPr>
        <p:txBody>
          <a:bodyPr/>
          <a:lstStyle/>
          <a:p>
            <a:r>
              <a:rPr lang="en-AU" altLang="en-US" dirty="0" smtClean="0"/>
              <a:t>‘Right </a:t>
            </a:r>
            <a:r>
              <a:rPr lang="en-AU" altLang="en-US" dirty="0"/>
              <a:t>to be left </a:t>
            </a:r>
            <a:r>
              <a:rPr lang="en-AU" altLang="en-US" dirty="0" smtClean="0"/>
              <a:t>alone’</a:t>
            </a:r>
            <a:endParaRPr lang="en-AU" altLang="en-US" dirty="0"/>
          </a:p>
          <a:p>
            <a:r>
              <a:rPr lang="en-AU" altLang="en-US" dirty="0"/>
              <a:t>Defeat of Australia Card, Privacy Act</a:t>
            </a:r>
          </a:p>
          <a:p>
            <a:r>
              <a:rPr lang="en-AU" altLang="en-US" dirty="0"/>
              <a:t>Limited </a:t>
            </a:r>
            <a:r>
              <a:rPr lang="en-AU" altLang="en-US" dirty="0" smtClean="0"/>
              <a:t>rights </a:t>
            </a:r>
            <a:r>
              <a:rPr lang="en-AU" altLang="en-US" dirty="0"/>
              <a:t>of data subjects</a:t>
            </a:r>
          </a:p>
          <a:p>
            <a:r>
              <a:rPr lang="en-AU" altLang="en-US" dirty="0"/>
              <a:t>Restricts what technology can do</a:t>
            </a:r>
          </a:p>
          <a:p>
            <a:r>
              <a:rPr lang="en-AU" altLang="en-US" dirty="0"/>
              <a:t>Requires </a:t>
            </a:r>
            <a:r>
              <a:rPr lang="en-AU" altLang="en-US" dirty="0" smtClean="0"/>
              <a:t>IT security</a:t>
            </a:r>
            <a:endParaRPr lang="en-AU" altLang="en-US" dirty="0"/>
          </a:p>
          <a:p>
            <a:r>
              <a:rPr lang="en-AU" altLang="en-US" dirty="0"/>
              <a:t>Affects </a:t>
            </a:r>
            <a:r>
              <a:rPr lang="en-AU" altLang="en-US" dirty="0" smtClean="0"/>
              <a:t>everyone</a:t>
            </a:r>
          </a:p>
          <a:p>
            <a:r>
              <a:rPr lang="en-AU" altLang="en-US" dirty="0" smtClean="0"/>
              <a:t>Weaker laws in AU cf. other countries?</a:t>
            </a:r>
          </a:p>
          <a:p>
            <a:r>
              <a:rPr lang="en-AU" altLang="en-US" dirty="0" smtClean="0"/>
              <a:t>Weaker enforcement?  </a:t>
            </a:r>
            <a:r>
              <a:rPr lang="en-AU" altLang="en-US" i="1" dirty="0" smtClean="0"/>
              <a:t>[more next </a:t>
            </a:r>
            <a:r>
              <a:rPr lang="en-AU" altLang="en-US" i="1" dirty="0" err="1" smtClean="0"/>
              <a:t>wk</a:t>
            </a:r>
            <a:r>
              <a:rPr lang="en-AU" altLang="en-US" i="1" dirty="0" smtClean="0"/>
              <a:t>]</a:t>
            </a:r>
            <a:endParaRPr lang="en-AU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Privacy Hypothetical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altLang="en-US"/>
              <a:t> 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1311275" y="2292350"/>
            <a:ext cx="599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altLang="en-US"/>
              <a:t>See hypothetical </a:t>
            </a:r>
            <a:r>
              <a:rPr lang="en-AU" altLang="en-US">
                <a:hlinkClick r:id="rId2"/>
              </a:rPr>
              <a:t>example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My background</a:t>
            </a:r>
            <a:endParaRPr lang="en-AU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5068887"/>
          </a:xfrm>
        </p:spPr>
        <p:txBody>
          <a:bodyPr/>
          <a:lstStyle/>
          <a:p>
            <a:r>
              <a:rPr lang="en-US" altLang="en-US"/>
              <a:t>Tech support manager: JAM Software</a:t>
            </a:r>
          </a:p>
          <a:p>
            <a:pPr lvl="1"/>
            <a:r>
              <a:rPr lang="en-US" altLang="en-US"/>
              <a:t>OS, expert system, utils - UCD </a:t>
            </a:r>
          </a:p>
          <a:p>
            <a:r>
              <a:rPr lang="en-US" altLang="en-US"/>
              <a:t>Privacy Commissioner’s Office: policy </a:t>
            </a:r>
          </a:p>
          <a:p>
            <a:pPr lvl="1"/>
            <a:r>
              <a:rPr lang="en-US" altLang="en-US"/>
              <a:t>Big government projects </a:t>
            </a:r>
          </a:p>
          <a:p>
            <a:r>
              <a:rPr lang="en-US" altLang="en-US"/>
              <a:t>Public interest law: </a:t>
            </a:r>
            <a:r>
              <a:rPr lang="en-US" altLang="en-US" sz="2400"/>
              <a:t>PIAC, RLC, Legal Aid </a:t>
            </a:r>
          </a:p>
          <a:p>
            <a:pPr lvl="1"/>
            <a:r>
              <a:rPr lang="en-US" altLang="en-US"/>
              <a:t>Test cases, Consumer, Crime </a:t>
            </a:r>
          </a:p>
          <a:p>
            <a:r>
              <a:rPr lang="en-US" altLang="en-US"/>
              <a:t>Virtual community SysAdmin: MSP</a:t>
            </a:r>
          </a:p>
          <a:p>
            <a:r>
              <a:rPr lang="en-US" altLang="en-US"/>
              <a:t>Web exec. producer: Access Online</a:t>
            </a:r>
          </a:p>
          <a:p>
            <a:r>
              <a:rPr lang="en-US" altLang="en-US"/>
              <a:t>Australian Privacy Foundation</a:t>
            </a:r>
          </a:p>
          <a:p>
            <a:pPr>
              <a:buFont typeface="Wingdings" pitchFamily="1" charset="2"/>
              <a:buNone/>
            </a:pP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Data sovereignty and cloud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Which jurisdiction are your dataz in?</a:t>
            </a:r>
          </a:p>
          <a:p>
            <a:r>
              <a:rPr lang="en-AU" dirty="0" smtClean="0"/>
              <a:t>Schrems case – EU-CJ FB IE</a:t>
            </a:r>
          </a:p>
          <a:p>
            <a:r>
              <a:rPr lang="en-AU" dirty="0" smtClean="0"/>
              <a:t>Safe Harbor -&gt; ‘Privacy Shield’</a:t>
            </a:r>
          </a:p>
          <a:p>
            <a:r>
              <a:rPr lang="en-AU" dirty="0" smtClean="0"/>
              <a:t>US NSA surveillance of non-US persons</a:t>
            </a:r>
          </a:p>
          <a:p>
            <a:r>
              <a:rPr lang="en-AU" dirty="0" smtClean="0"/>
              <a:t>Control by location</a:t>
            </a:r>
          </a:p>
          <a:p>
            <a:r>
              <a:rPr lang="en-AU" dirty="0" smtClean="0"/>
              <a:t>Control by control </a:t>
            </a:r>
            <a:r>
              <a:rPr lang="en-AU" smtClean="0"/>
              <a:t>of entity?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21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TPP</a:t>
            </a:r>
            <a:endParaRPr lang="en-AU" alt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530725"/>
          </a:xfrm>
        </p:spPr>
        <p:txBody>
          <a:bodyPr/>
          <a:lstStyle/>
          <a:p>
            <a:r>
              <a:rPr lang="en-AU" altLang="en-US" dirty="0" smtClean="0"/>
              <a:t>When is a Treaty not a Treaty? (trade)</a:t>
            </a:r>
            <a:endParaRPr lang="en-AU" altLang="en-US" dirty="0"/>
          </a:p>
          <a:p>
            <a:r>
              <a:rPr lang="en-AU" altLang="en-US" dirty="0" smtClean="0"/>
              <a:t>ISD mechanism: bypass courts</a:t>
            </a:r>
            <a:endParaRPr lang="en-AU" altLang="en-US" dirty="0"/>
          </a:p>
          <a:p>
            <a:r>
              <a:rPr lang="en-AU" altLang="en-US" dirty="0" smtClean="0"/>
              <a:t>Limits on sovereignty</a:t>
            </a:r>
            <a:endParaRPr lang="en-AU" altLang="en-US" dirty="0"/>
          </a:p>
          <a:p>
            <a:r>
              <a:rPr lang="en-AU" altLang="en-US" dirty="0"/>
              <a:t>Restricts </a:t>
            </a:r>
            <a:r>
              <a:rPr lang="en-AU" altLang="en-US" dirty="0" smtClean="0"/>
              <a:t>right to specify data location and control</a:t>
            </a:r>
            <a:endParaRPr lang="en-AU" altLang="en-US" dirty="0"/>
          </a:p>
          <a:p>
            <a:r>
              <a:rPr lang="en-AU" altLang="en-US" dirty="0" smtClean="0"/>
              <a:t>Secret</a:t>
            </a:r>
            <a:endParaRPr lang="en-AU" altLang="en-US" dirty="0"/>
          </a:p>
          <a:p>
            <a:r>
              <a:rPr lang="en-AU" altLang="en-US" dirty="0" smtClean="0"/>
              <a:t>Will be binding on Australia before we can see it!</a:t>
            </a:r>
          </a:p>
          <a:p>
            <a:r>
              <a:rPr lang="en-AU" altLang="en-US" dirty="0" smtClean="0"/>
              <a:t>Pressure from US co., Congress not </a:t>
            </a:r>
            <a:r>
              <a:rPr lang="en-AU" altLang="en-US" dirty="0" err="1" smtClean="0"/>
              <a:t>sp</a:t>
            </a:r>
            <a:endParaRPr lang="en-AU" altLang="en-US" i="1" dirty="0"/>
          </a:p>
        </p:txBody>
      </p:sp>
    </p:spTree>
    <p:extLst>
      <p:ext uri="{BB962C8B-B14F-4D97-AF65-F5344CB8AC3E}">
        <p14:creationId xmlns:p14="http://schemas.microsoft.com/office/powerpoint/2010/main" val="32824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Spam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/>
              <a:t>Spam Acts: Australia, USA, California</a:t>
            </a:r>
          </a:p>
          <a:p>
            <a:pPr>
              <a:lnSpc>
                <a:spcPct val="90000"/>
              </a:lnSpc>
            </a:pPr>
            <a:r>
              <a:rPr lang="en-AU" altLang="en-US"/>
              <a:t>Unsolicited commercial electronic message</a:t>
            </a:r>
          </a:p>
          <a:p>
            <a:pPr>
              <a:lnSpc>
                <a:spcPct val="90000"/>
              </a:lnSpc>
            </a:pPr>
            <a:r>
              <a:rPr lang="en-AU" altLang="en-US"/>
              <a:t>Single message</a:t>
            </a:r>
          </a:p>
          <a:p>
            <a:pPr>
              <a:lnSpc>
                <a:spcPct val="90000"/>
              </a:lnSpc>
            </a:pPr>
            <a:r>
              <a:rPr lang="en-AU" altLang="en-US"/>
              <a:t>Address harvesting</a:t>
            </a:r>
          </a:p>
          <a:p>
            <a:pPr>
              <a:lnSpc>
                <a:spcPct val="90000"/>
              </a:lnSpc>
            </a:pPr>
            <a:r>
              <a:rPr lang="en-AU" altLang="en-US"/>
              <a:t>Penalties</a:t>
            </a:r>
          </a:p>
          <a:p>
            <a:pPr>
              <a:lnSpc>
                <a:spcPct val="90000"/>
              </a:lnSpc>
            </a:pPr>
            <a:r>
              <a:rPr lang="en-AU" altLang="en-US"/>
              <a:t>Surveillance</a:t>
            </a:r>
          </a:p>
          <a:p>
            <a:pPr>
              <a:lnSpc>
                <a:spcPct val="90000"/>
              </a:lnSpc>
            </a:pPr>
            <a:r>
              <a:rPr lang="en-AU" altLang="en-US"/>
              <a:t>Workplace privacy bill NSW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Spam hypothetical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AU" altLang="en-US"/>
              <a:t> 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1311275" y="2292350"/>
            <a:ext cx="599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altLang="en-US"/>
              <a:t>See hypothetical </a:t>
            </a:r>
            <a:r>
              <a:rPr lang="en-AU" altLang="en-US">
                <a:hlinkClick r:id="rId2"/>
              </a:rPr>
              <a:t>example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Questions?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Conclusion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1" charset="2"/>
              <a:buNone/>
            </a:pPr>
            <a:endParaRPr lang="en-AU" altLang="en-US" dirty="0">
              <a:effectLst/>
            </a:endParaRPr>
          </a:p>
          <a:p>
            <a:pPr algn="ctr">
              <a:buFont typeface="Wingdings" pitchFamily="1" charset="2"/>
              <a:buNone/>
            </a:pPr>
            <a:r>
              <a:rPr lang="en-AU" altLang="en-US" dirty="0">
                <a:effectLst/>
              </a:rPr>
              <a:t>David Vaile</a:t>
            </a:r>
          </a:p>
          <a:p>
            <a:pPr algn="ctr">
              <a:buFont typeface="Wingdings" pitchFamily="1" charset="2"/>
              <a:buNone/>
            </a:pPr>
            <a:r>
              <a:rPr lang="en-AU" altLang="en-US" dirty="0" smtClean="0">
                <a:effectLst/>
              </a:rPr>
              <a:t>Co-convenor</a:t>
            </a:r>
            <a:endParaRPr lang="en-AU" altLang="en-US" dirty="0">
              <a:effectLst/>
            </a:endParaRPr>
          </a:p>
          <a:p>
            <a:pPr algn="ctr">
              <a:buFont typeface="Wingdings" pitchFamily="1" charset="2"/>
              <a:buNone/>
            </a:pPr>
            <a:r>
              <a:rPr lang="en-AU" altLang="en-US" dirty="0">
                <a:effectLst/>
              </a:rPr>
              <a:t>Cyberspace Law and Policy </a:t>
            </a:r>
            <a:r>
              <a:rPr lang="en-AU" altLang="en-US" dirty="0" smtClean="0">
                <a:effectLst/>
              </a:rPr>
              <a:t>Community</a:t>
            </a:r>
            <a:endParaRPr lang="en-AU" altLang="en-US" dirty="0">
              <a:effectLst/>
            </a:endParaRPr>
          </a:p>
          <a:p>
            <a:pPr algn="ctr">
              <a:buFont typeface="Wingdings" pitchFamily="1" charset="2"/>
              <a:buNone/>
            </a:pPr>
            <a:r>
              <a:rPr lang="en-AU" altLang="en-US" dirty="0">
                <a:effectLst/>
              </a:rPr>
              <a:t>Faculty of Law, University of NSW</a:t>
            </a:r>
          </a:p>
          <a:p>
            <a:pPr algn="ctr">
              <a:buFont typeface="Wingdings" pitchFamily="1" charset="2"/>
              <a:buNone/>
            </a:pPr>
            <a:r>
              <a:rPr lang="en-AU" altLang="en-US" dirty="0">
                <a:solidFill>
                  <a:schemeClr val="tx2"/>
                </a:solidFill>
                <a:effectLst/>
                <a:hlinkClick r:id="rId2"/>
              </a:rPr>
              <a:t>http://www.cyberlawcentre.org/</a:t>
            </a:r>
            <a:endParaRPr lang="en-AU" altLang="en-US" dirty="0">
              <a:solidFill>
                <a:schemeClr val="tx2"/>
              </a:solidFill>
              <a:effectLst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AU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435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 Patents and software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/>
              <a:t>Right to deny access</a:t>
            </a:r>
          </a:p>
          <a:p>
            <a:r>
              <a:rPr lang="en-AU" altLang="en-US"/>
              <a:t>Requires registration </a:t>
            </a:r>
          </a:p>
          <a:p>
            <a:r>
              <a:rPr lang="en-AU" altLang="en-US"/>
              <a:t>Expensive to fight</a:t>
            </a:r>
          </a:p>
          <a:p>
            <a:r>
              <a:rPr lang="en-AU" altLang="en-US"/>
              <a:t>Patentable material?</a:t>
            </a:r>
          </a:p>
          <a:p>
            <a:r>
              <a:rPr lang="en-AU" altLang="en-US"/>
              <a:t>E-business patents</a:t>
            </a:r>
          </a:p>
          <a:p>
            <a:pPr lvl="1"/>
            <a:r>
              <a:rPr lang="en-AU" altLang="en-US"/>
              <a:t>Amazon 1-Click web shopping cart </a:t>
            </a:r>
          </a:p>
          <a:p>
            <a:r>
              <a:rPr lang="en-AU" altLang="en-US"/>
              <a:t>Gene sequence patents</a:t>
            </a:r>
          </a:p>
          <a:p>
            <a:pPr lvl="1"/>
            <a:r>
              <a:rPr lang="en-AU" altLang="en-US"/>
              <a:t>Bioinformatics – human genome race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Software patent </a:t>
            </a:r>
            <a:r>
              <a:rPr lang="en-AU" altLang="en-US" dirty="0"/>
              <a:t>battles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 sz="2400" dirty="0"/>
              <a:t>Resistance to patentability of software</a:t>
            </a:r>
          </a:p>
          <a:p>
            <a:r>
              <a:rPr lang="en-AU" altLang="en-US" sz="2400" dirty="0"/>
              <a:t>EU Commission recommends, Parl. Rejects</a:t>
            </a:r>
          </a:p>
          <a:p>
            <a:r>
              <a:rPr lang="en-AU" altLang="en-US" sz="2400" dirty="0"/>
              <a:t>CSIRO v. US computer industry – wireless</a:t>
            </a:r>
          </a:p>
          <a:p>
            <a:r>
              <a:rPr lang="en-AU" altLang="en-US" sz="2400" dirty="0"/>
              <a:t>Linux?</a:t>
            </a:r>
          </a:p>
          <a:p>
            <a:r>
              <a:rPr lang="en-AU" altLang="en-US" sz="2400" dirty="0" smtClean="0"/>
              <a:t>(Why) </a:t>
            </a:r>
            <a:r>
              <a:rPr lang="en-AU" altLang="en-US" sz="2400" dirty="0"/>
              <a:t>are software patents a danger?</a:t>
            </a:r>
          </a:p>
          <a:p>
            <a:pPr lvl="1"/>
            <a:r>
              <a:rPr lang="en-AU" altLang="en-US" sz="2000" dirty="0"/>
              <a:t>Locking up pure ideas? Mathematics? Stallman</a:t>
            </a:r>
          </a:p>
          <a:p>
            <a:pPr lvl="1"/>
            <a:r>
              <a:rPr lang="en-AU" altLang="en-US" sz="2000" dirty="0"/>
              <a:t>Not just open source</a:t>
            </a:r>
          </a:p>
          <a:p>
            <a:pPr lvl="1"/>
            <a:r>
              <a:rPr lang="en-AU" altLang="en-US" sz="2000" dirty="0"/>
              <a:t>Impossible to ascertain if infringing</a:t>
            </a:r>
          </a:p>
          <a:p>
            <a:pPr lvl="1"/>
            <a:r>
              <a:rPr lang="en-AU" altLang="en-US" sz="2000" dirty="0"/>
              <a:t>Patent Offices too lax and inexperienced? $$ motive</a:t>
            </a:r>
          </a:p>
          <a:p>
            <a:pPr lvl="1"/>
            <a:r>
              <a:rPr lang="en-AU" altLang="en-US" sz="2000" dirty="0"/>
              <a:t>Very expensive</a:t>
            </a:r>
          </a:p>
          <a:p>
            <a:pPr lvl="1"/>
            <a:r>
              <a:rPr lang="en-AU" altLang="en-US" sz="2000" dirty="0"/>
              <a:t>Only works if you have a huge </a:t>
            </a:r>
            <a:r>
              <a:rPr lang="en-AU" altLang="en-US" sz="2000" dirty="0" smtClean="0"/>
              <a:t>portfolio: Google/</a:t>
            </a:r>
            <a:r>
              <a:rPr lang="en-AU" altLang="en-US" sz="2000" dirty="0" err="1" smtClean="0"/>
              <a:t>MoTo</a:t>
            </a:r>
            <a:endParaRPr lang="en-AU" altLang="en-US" sz="2000" dirty="0"/>
          </a:p>
          <a:p>
            <a:pPr lvl="1"/>
            <a:endParaRPr lang="en-AU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Software, Law and Ethics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2800"/>
              <a:t>Strange bedfellows</a:t>
            </a:r>
          </a:p>
          <a:p>
            <a:pPr>
              <a:lnSpc>
                <a:spcPct val="80000"/>
              </a:lnSpc>
            </a:pPr>
            <a:r>
              <a:rPr lang="en-AU" altLang="en-US" sz="2800"/>
              <a:t>How the law is made, and works</a:t>
            </a:r>
          </a:p>
          <a:p>
            <a:pPr>
              <a:lnSpc>
                <a:spcPct val="80000"/>
              </a:lnSpc>
            </a:pPr>
            <a:r>
              <a:rPr lang="en-AU" altLang="en-US" sz="2800"/>
              <a:t>Differing Principles and standards</a:t>
            </a:r>
          </a:p>
          <a:p>
            <a:pPr>
              <a:lnSpc>
                <a:spcPct val="80000"/>
              </a:lnSpc>
            </a:pPr>
            <a:r>
              <a:rPr lang="en-AU" altLang="en-US" sz="2800"/>
              <a:t>Risks in software development</a:t>
            </a:r>
          </a:p>
          <a:p>
            <a:pPr>
              <a:lnSpc>
                <a:spcPct val="80000"/>
              </a:lnSpc>
            </a:pPr>
            <a:r>
              <a:rPr lang="en-AU" altLang="en-US" sz="2800"/>
              <a:t>Examples: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Consumer protection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Product liability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Professional liability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Anti-trust: abuse of monopoly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Intellectual property: copyright, patents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Privacy</a:t>
            </a:r>
          </a:p>
          <a:p>
            <a:pPr lvl="1">
              <a:lnSpc>
                <a:spcPct val="80000"/>
              </a:lnSpc>
            </a:pPr>
            <a:r>
              <a:rPr lang="en-AU" altLang="en-US" sz="2400"/>
              <a:t>Spam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Features of the legal system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Main divide: Criminal &lt;-&gt; the rest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Criminal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Launched by state, trial, conviction or acquittal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Civil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Sued by other party, damages, restitution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Sources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Statutes</a:t>
            </a:r>
            <a:r>
              <a:rPr lang="en-US" altLang="en-US" sz="2000" dirty="0"/>
              <a:t> ('Laws") set rules, </a:t>
            </a:r>
            <a:r>
              <a:rPr lang="en-US" altLang="en-US" sz="2000" b="1" dirty="0"/>
              <a:t>Cases</a:t>
            </a:r>
            <a:r>
              <a:rPr lang="en-US" altLang="en-US" sz="2000" dirty="0"/>
              <a:t> interpret them 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 err="1"/>
              <a:t>Jurisidiction</a:t>
            </a:r>
            <a:r>
              <a:rPr lang="en-US" altLang="en-US" sz="2000" dirty="0"/>
              <a:t>: which laws and courts 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Appeals</a:t>
            </a:r>
            <a:r>
              <a:rPr lang="en-US" altLang="en-US" sz="2000" dirty="0"/>
              <a:t> to higher court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Precedent</a:t>
            </a:r>
            <a:r>
              <a:rPr lang="en-US" altLang="en-US" sz="2000" dirty="0"/>
              <a:t> is critical in cases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Obligations: from Statutes and Contracts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Everything is arguable (if you lose, $$ costs) </a:t>
            </a: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endParaRPr lang="en-AU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Criminal v Civil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66220"/>
              </p:ext>
            </p:extLst>
          </p:nvPr>
        </p:nvGraphicFramePr>
        <p:xfrm>
          <a:off x="179512" y="1628800"/>
          <a:ext cx="8712968" cy="4489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3312368"/>
                <a:gridCol w="3168352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Criminal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Civil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Parties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State v defendant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Any two+ parties</a:t>
                      </a:r>
                      <a:endParaRPr lang="en-AU" dirty="0"/>
                    </a:p>
                  </a:txBody>
                  <a:tcPr/>
                </a:tc>
              </a:tr>
              <a:tr h="410448">
                <a:tc>
                  <a:txBody>
                    <a:bodyPr/>
                    <a:lstStyle/>
                    <a:p>
                      <a:r>
                        <a:rPr lang="en-AU" dirty="0" smtClean="0"/>
                        <a:t>Basis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Offence/ crime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Any civil cause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Result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Convict/G or acquit/NG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Claim</a:t>
                      </a:r>
                      <a:r>
                        <a:rPr lang="en-AU" baseline="0" dirty="0" smtClean="0"/>
                        <a:t> succeeds or fails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Outcome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Penalty, jail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Damages,</a:t>
                      </a:r>
                      <a:r>
                        <a:rPr lang="en-AU" baseline="0" dirty="0" smtClean="0"/>
                        <a:t> order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Standard of Proof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‘Beyond reasonable</a:t>
                      </a:r>
                      <a:r>
                        <a:rPr lang="en-AU" baseline="0" dirty="0" smtClean="0"/>
                        <a:t> doubt’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‘Balance of probabilities’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Onus of proof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On the Prosecution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Plaintiff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Presumption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Innocent ‘til proven guilty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No presumption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Examples: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Unauthorised</a:t>
                      </a:r>
                      <a:r>
                        <a:rPr lang="en-AU" baseline="0" dirty="0" smtClean="0"/>
                        <a:t> access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Defamation, copyright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On TV?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Rarely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Filtered?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Yes, child porn, other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Copyright yes,</a:t>
                      </a:r>
                      <a:r>
                        <a:rPr lang="en-AU" baseline="0" dirty="0" smtClean="0"/>
                        <a:t> else No.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Extradition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Yes, easy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Rare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0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39825"/>
          </a:xfrm>
        </p:spPr>
        <p:txBody>
          <a:bodyPr/>
          <a:lstStyle/>
          <a:p>
            <a:r>
              <a:rPr lang="en-AU" dirty="0" smtClean="0"/>
              <a:t>Sources of law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488214"/>
              </p:ext>
            </p:extLst>
          </p:nvPr>
        </p:nvGraphicFramePr>
        <p:xfrm>
          <a:off x="179512" y="836712"/>
          <a:ext cx="8712968" cy="574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520280"/>
                <a:gridCol w="4320480"/>
              </a:tblGrid>
              <a:tr h="371186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Example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Function</a:t>
                      </a:r>
                      <a:endParaRPr lang="en-AU" dirty="0"/>
                    </a:p>
                  </a:txBody>
                  <a:tcPr/>
                </a:tc>
              </a:tr>
              <a:tr h="649575">
                <a:tc>
                  <a:txBody>
                    <a:bodyPr/>
                    <a:lstStyle/>
                    <a:p>
                      <a:r>
                        <a:rPr lang="en-US" alt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Statutes</a:t>
                      </a:r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“Laws“ or Acts: </a:t>
                      </a:r>
                      <a:b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</a:br>
                      <a:r>
                        <a:rPr lang="en-US" altLang="en-US" sz="18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Copyright Act</a:t>
                      </a:r>
                      <a:endParaRPr lang="en-AU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Set general</a:t>
                      </a:r>
                      <a:r>
                        <a:rPr lang="en-US" altLang="en-US" sz="1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rules, in a jurisdiction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9260">
                <a:tc>
                  <a:txBody>
                    <a:bodyPr/>
                    <a:lstStyle/>
                    <a:p>
                      <a:r>
                        <a:rPr lang="en-US" alt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Court Cases</a:t>
                      </a:r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 v Usmanov</a:t>
                      </a:r>
                      <a:endParaRPr lang="en-AU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Interpret laws in a</a:t>
                      </a:r>
                      <a:r>
                        <a:rPr lang="en-US" altLang="en-US" sz="1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dispute instance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1186">
                <a:tc>
                  <a:txBody>
                    <a:bodyPr/>
                    <a:lstStyle/>
                    <a:p>
                      <a:r>
                        <a:rPr lang="en-US" alt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Jurisdiction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NSW, Cth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Whose laws and courts apply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9925">
                <a:tc>
                  <a:txBody>
                    <a:bodyPr/>
                    <a:lstStyle/>
                    <a:p>
                      <a:r>
                        <a:rPr lang="en-US" alt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Appeals</a:t>
                      </a:r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Hockey v Fairfax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 higher court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62134">
                <a:tc>
                  <a:txBody>
                    <a:bodyPr/>
                    <a:lstStyle/>
                    <a:p>
                      <a:r>
                        <a:rPr lang="en-US" altLang="en-US" sz="1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Precedent</a:t>
                      </a:r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Case on same point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Critical in cases: must</a:t>
                      </a:r>
                      <a:r>
                        <a:rPr lang="en-US" altLang="en-US" sz="1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follow past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9575"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Codes</a:t>
                      </a:r>
                      <a:endParaRPr lang="en-A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ASMRO Privacy Code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Industry</a:t>
                      </a:r>
                      <a:r>
                        <a:rPr lang="en-A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specific clarification of general law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9575"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Legislature</a:t>
                      </a:r>
                      <a:endParaRPr lang="en-A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Australian </a:t>
                      </a:r>
                      <a:r>
                        <a:rPr lang="en-A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Parliament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Listen to submissions, make and change laws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964"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‘Code’</a:t>
                      </a:r>
                      <a:endParaRPr lang="en-A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DRM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May</a:t>
                      </a:r>
                      <a:r>
                        <a:rPr lang="en-A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prevent or allow outside law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9575"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Norms, Conventions</a:t>
                      </a:r>
                      <a:endParaRPr lang="en-A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Right</a:t>
                      </a:r>
                      <a:r>
                        <a:rPr lang="en-A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to </a:t>
                      </a:r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free speech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 facto constraints</a:t>
                      </a:r>
                      <a:r>
                        <a:rPr lang="en-A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0935">
                <a:tc>
                  <a:txBody>
                    <a:bodyPr/>
                    <a:lstStyle/>
                    <a:p>
                      <a:r>
                        <a:rPr lang="en-AU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Contracts</a:t>
                      </a:r>
                      <a:endParaRPr lang="en-AU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Facebook ToS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Private agreeme</a:t>
                      </a:r>
                      <a:r>
                        <a:rPr lang="en-AU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nt on terms</a:t>
                      </a:r>
                      <a:endParaRPr lang="en-AU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05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0725"/>
          </a:xfrm>
        </p:spPr>
        <p:txBody>
          <a:bodyPr/>
          <a:lstStyle/>
          <a:p>
            <a:r>
              <a:rPr lang="en-US" dirty="0" smtClean="0"/>
              <a:t>Restraint on arbitrary power</a:t>
            </a:r>
          </a:p>
          <a:p>
            <a:r>
              <a:rPr lang="en-US" dirty="0" smtClean="0"/>
              <a:t>Binding decisions of courts</a:t>
            </a:r>
          </a:p>
          <a:p>
            <a:r>
              <a:rPr lang="en-US" dirty="0" smtClean="0"/>
              <a:t>Statutes interpreted by principles</a:t>
            </a:r>
          </a:p>
          <a:p>
            <a:r>
              <a:rPr lang="en-US" dirty="0" smtClean="0"/>
              <a:t>Natural Justice principles</a:t>
            </a:r>
          </a:p>
          <a:p>
            <a:r>
              <a:rPr lang="en-US" dirty="0" smtClean="0"/>
              <a:t>No-one is above the law</a:t>
            </a:r>
          </a:p>
          <a:p>
            <a:r>
              <a:rPr lang="en-US" dirty="0" smtClean="0"/>
              <a:t>Interests and arguments taken into account and balanced</a:t>
            </a:r>
          </a:p>
          <a:p>
            <a:r>
              <a:rPr lang="en-US" dirty="0" smtClean="0"/>
              <a:t>Decisions strictly according to law</a:t>
            </a:r>
          </a:p>
          <a:p>
            <a:r>
              <a:rPr lang="en-US" dirty="0" smtClean="0"/>
              <a:t>Change the law if you don’t like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30725"/>
          </a:xfrm>
        </p:spPr>
        <p:txBody>
          <a:bodyPr/>
          <a:lstStyle/>
          <a:p>
            <a:r>
              <a:rPr lang="en-US" smtClean="0"/>
              <a:t>Fairness - Rights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Be heard before a decision</a:t>
            </a:r>
          </a:p>
          <a:p>
            <a:r>
              <a:rPr lang="en-US" dirty="0" smtClean="0"/>
              <a:t>Know the case against you</a:t>
            </a:r>
          </a:p>
          <a:p>
            <a:r>
              <a:rPr lang="en-US" dirty="0" smtClean="0"/>
              <a:t>Reasonable chance to mount a case</a:t>
            </a:r>
          </a:p>
          <a:p>
            <a:r>
              <a:rPr lang="en-US" dirty="0" smtClean="0"/>
              <a:t>Chance to test the evidence </a:t>
            </a:r>
          </a:p>
          <a:p>
            <a:r>
              <a:rPr lang="en-US" dirty="0" smtClean="0"/>
              <a:t>Chance to bring evidence</a:t>
            </a:r>
          </a:p>
          <a:p>
            <a:r>
              <a:rPr lang="en-US" dirty="0" smtClean="0"/>
              <a:t>Decision based on evidence and law</a:t>
            </a:r>
          </a:p>
          <a:p>
            <a:r>
              <a:rPr lang="en-US" dirty="0" smtClean="0"/>
              <a:t>Impartiality/no bias, procedural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tellite Dish">
  <a:themeElements>
    <a:clrScheme name="Satellite Dish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Satellite Dish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tellite Dish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tellite Dish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tellite Dish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220</TotalTime>
  <Words>1323</Words>
  <Application>Microsoft Office PowerPoint</Application>
  <PresentationFormat>On-screen Show (4:3)</PresentationFormat>
  <Paragraphs>343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Satellite Dish</vt:lpstr>
      <vt:lpstr>Legal perspectives on system development</vt:lpstr>
      <vt:lpstr>Outline</vt:lpstr>
      <vt:lpstr>My background</vt:lpstr>
      <vt:lpstr>Software, Law and Ethics</vt:lpstr>
      <vt:lpstr>Features of the legal system</vt:lpstr>
      <vt:lpstr>Criminal v Civil</vt:lpstr>
      <vt:lpstr>Sources of law</vt:lpstr>
      <vt:lpstr>Rule of law</vt:lpstr>
      <vt:lpstr>Natural Justice</vt:lpstr>
      <vt:lpstr>Three wings of government</vt:lpstr>
      <vt:lpstr>Obligations</vt:lpstr>
      <vt:lpstr>What shapes the law?</vt:lpstr>
      <vt:lpstr>Different standards</vt:lpstr>
      <vt:lpstr>Development risk factors</vt:lpstr>
      <vt:lpstr>Hypothetical</vt:lpstr>
      <vt:lpstr>What matters?</vt:lpstr>
      <vt:lpstr>Consumer Protection</vt:lpstr>
      <vt:lpstr>Tort/ Negligence</vt:lpstr>
      <vt:lpstr>Eg: ‘Autonomous cars’</vt:lpstr>
      <vt:lpstr>Consumer protection  hypothetical</vt:lpstr>
      <vt:lpstr>Professional Liability</vt:lpstr>
      <vt:lpstr>Anti-trust: Abuse of Monopoly </vt:lpstr>
      <vt:lpstr>Anti-trust hypothetical</vt:lpstr>
      <vt:lpstr>Intellectual Property</vt:lpstr>
      <vt:lpstr>Copyright </vt:lpstr>
      <vt:lpstr>Copyright and Public Domain</vt:lpstr>
      <vt:lpstr>DRM: code or law?</vt:lpstr>
      <vt:lpstr>Privacy</vt:lpstr>
      <vt:lpstr>Privacy Hypothetical</vt:lpstr>
      <vt:lpstr>Data sovereignty and cloud</vt:lpstr>
      <vt:lpstr>TPP</vt:lpstr>
      <vt:lpstr>Spam</vt:lpstr>
      <vt:lpstr>Spam hypothetical</vt:lpstr>
      <vt:lpstr>Questions?</vt:lpstr>
      <vt:lpstr>Conclusion</vt:lpstr>
      <vt:lpstr>PowerPoint Presentation</vt:lpstr>
      <vt:lpstr> Patents and software</vt:lpstr>
      <vt:lpstr>Software patent battles</vt:lpstr>
    </vt:vector>
  </TitlesOfParts>
  <Company>UNSW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and Ethics</dc:title>
  <dc:creator>-</dc:creator>
  <cp:lastModifiedBy>David Vaile</cp:lastModifiedBy>
  <cp:revision>35</cp:revision>
  <dcterms:created xsi:type="dcterms:W3CDTF">2004-05-17T09:21:12Z</dcterms:created>
  <dcterms:modified xsi:type="dcterms:W3CDTF">2016-08-24T01:54:26Z</dcterms:modified>
</cp:coreProperties>
</file>