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3" r:id="rId1"/>
  </p:sldMasterIdLst>
  <p:notesMasterIdLst>
    <p:notesMasterId r:id="rId27"/>
  </p:notesMasterIdLst>
  <p:handoutMasterIdLst>
    <p:handoutMasterId r:id="rId28"/>
  </p:handoutMasterIdLst>
  <p:sldIdLst>
    <p:sldId id="256" r:id="rId2"/>
    <p:sldId id="281" r:id="rId3"/>
    <p:sldId id="307" r:id="rId4"/>
    <p:sldId id="308" r:id="rId5"/>
    <p:sldId id="291" r:id="rId6"/>
    <p:sldId id="272" r:id="rId7"/>
    <p:sldId id="290" r:id="rId8"/>
    <p:sldId id="292" r:id="rId9"/>
    <p:sldId id="293" r:id="rId10"/>
    <p:sldId id="296" r:id="rId11"/>
    <p:sldId id="294" r:id="rId12"/>
    <p:sldId id="288" r:id="rId13"/>
    <p:sldId id="301" r:id="rId14"/>
    <p:sldId id="305" r:id="rId15"/>
    <p:sldId id="304" r:id="rId16"/>
    <p:sldId id="295" r:id="rId17"/>
    <p:sldId id="303" r:id="rId18"/>
    <p:sldId id="298" r:id="rId19"/>
    <p:sldId id="309" r:id="rId20"/>
    <p:sldId id="310" r:id="rId21"/>
    <p:sldId id="306" r:id="rId22"/>
    <p:sldId id="299" r:id="rId23"/>
    <p:sldId id="289" r:id="rId24"/>
    <p:sldId id="273" r:id="rId25"/>
    <p:sldId id="300" r:id="rId26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 V" initials="D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615" autoAdjust="0"/>
    <p:restoredTop sz="86463" autoAdjust="0"/>
  </p:normalViewPr>
  <p:slideViewPr>
    <p:cSldViewPr>
      <p:cViewPr varScale="1">
        <p:scale>
          <a:sx n="79" d="100"/>
          <a:sy n="79" d="100"/>
        </p:scale>
        <p:origin x="-90" y="-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478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24.xml"/><Relationship Id="rId3" Type="http://schemas.openxmlformats.org/officeDocument/2006/relationships/slide" Target="slides/slide18.xml"/><Relationship Id="rId7" Type="http://schemas.openxmlformats.org/officeDocument/2006/relationships/slide" Target="slides/slide22.xml"/><Relationship Id="rId2" Type="http://schemas.openxmlformats.org/officeDocument/2006/relationships/slide" Target="slides/slide17.xml"/><Relationship Id="rId1" Type="http://schemas.openxmlformats.org/officeDocument/2006/relationships/slide" Target="slides/slide10.xml"/><Relationship Id="rId6" Type="http://schemas.openxmlformats.org/officeDocument/2006/relationships/slide" Target="slides/slide21.xml"/><Relationship Id="rId5" Type="http://schemas.openxmlformats.org/officeDocument/2006/relationships/slide" Target="slides/slide20.xml"/><Relationship Id="rId4" Type="http://schemas.openxmlformats.org/officeDocument/2006/relationships/slide" Target="slides/slide19.xml"/><Relationship Id="rId9" Type="http://schemas.openxmlformats.org/officeDocument/2006/relationships/slide" Target="slides/slide2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AU" dirty="0">
              <a:latin typeface="Calibri" panose="020F0502020204030204" pitchFamily="34" charset="0"/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AU" dirty="0">
              <a:latin typeface="Calibri" panose="020F0502020204030204" pitchFamily="34" charset="0"/>
            </a:endParaRPr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AU" dirty="0">
              <a:latin typeface="Calibri" panose="020F0502020204030204" pitchFamily="34" charset="0"/>
            </a:endParaRP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7ED64109-7933-46F6-9B5B-5743D282E01B}" type="slidenum">
              <a:rPr lang="en-AU">
                <a:latin typeface="Calibri" panose="020F0502020204030204" pitchFamily="34" charset="0"/>
              </a:rPr>
              <a:pPr/>
              <a:t>‹#›</a:t>
            </a:fld>
            <a:endParaRPr lang="en-AU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1704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Verdana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DF5528D-E8EB-47D7-B2E2-3D7906E60E72}" type="datetimeFigureOut">
              <a:rPr lang="en-US"/>
              <a:pPr/>
              <a:t>9/7/2016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Verdana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F955742-9CF2-4FA0-8934-854BD8E71D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798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955742-9CF2-4FA0-8934-854BD8E71D7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700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2639F-0DBE-4554-A522-93C3152BFD2C}" type="slidenum">
              <a:rPr lang="en-AU" smtClean="0"/>
              <a:pPr/>
              <a:t>13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23086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2639F-0DBE-4554-A522-93C3152BFD2C}" type="slidenum">
              <a:rPr lang="en-AU" smtClean="0"/>
              <a:pPr/>
              <a:t>14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476554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2639F-0DBE-4554-A522-93C3152BFD2C}" type="slidenum">
              <a:rPr lang="en-AU" smtClean="0"/>
              <a:pPr/>
              <a:t>17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47655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2639F-0DBE-4554-A522-93C3152BFD2C}" type="slidenum">
              <a:rPr lang="en-AU" smtClean="0"/>
              <a:pPr/>
              <a:t>21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70291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E63349-F776-472F-9E56-2572DD2EDEA2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E30353-ACA4-42DC-A7A9-314A00657B99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F71454-61CA-4D89-8E75-BDB6242BBCFE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D40846-46F6-4269-8A84-80E23D5390BE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>
            <a:noFill/>
            <a:miter lim="800000"/>
            <a:headEnd/>
            <a:tailEnd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schemeClr val="lt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027F9A-03B7-4CD7-ACF6-582EC702DC87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8645C9-CFF9-4A4D-A46A-2CBD8F653B9A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C230C-08CA-4908-8145-FD164F3BFAC5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77DC46-CFEB-4EF7-83C6-D51052259D8A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>
            <a:noFill/>
            <a:miter lim="800000"/>
            <a:headEnd/>
            <a:tailEnd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schemeClr val="lt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741E2E-190C-423E-92D0-9938AFF983DB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AABED8-B178-43FE-9D49-357B269BDFEF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 dirty="0">
              <a:latin typeface="Calibri" panose="020F0502020204030204" pitchFamily="34" charset="0"/>
              <a:ea typeface="+mn-ea"/>
            </a:endParaRPr>
          </a:p>
        </p:txBody>
      </p:sp>
      <p:sp>
        <p:nvSpPr>
          <p:cNvPr id="6" name="Flowchart: Process 5"/>
          <p:cNvSpPr>
            <a:spLocks noChangeArrowheads="1"/>
          </p:cNvSpPr>
          <p:nvPr/>
        </p:nvSpPr>
        <p:spPr bwMode="auto"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>
            <a:solidFill>
              <a:srgbClr val="FFFFFF"/>
            </a:solidFill>
            <a:miter lim="800000"/>
            <a:headEnd/>
            <a:tailEnd/>
          </a:ln>
          <a:effectLst>
            <a:outerShdw dist="25400" dir="3299947" sx="96001" sy="96001" algn="tl" rotWithShape="0">
              <a:srgbClr val="EBDAB1">
                <a:alpha val="39999"/>
              </a:srgbClr>
            </a:outerShdw>
          </a:effectLst>
        </p:spPr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schemeClr val="lt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7" name="Flowchart: Process 6"/>
          <p:cNvSpPr>
            <a:spLocks noChangeArrowheads="1"/>
          </p:cNvSpPr>
          <p:nvPr/>
        </p:nvSpPr>
        <p:spPr bwMode="auto"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>
            <a:solidFill>
              <a:srgbClr val="FFFFFF"/>
            </a:solidFill>
            <a:miter lim="800000"/>
            <a:headEnd/>
            <a:tailEnd/>
          </a:ln>
          <a:effectLst>
            <a:outerShdw dist="25400" dir="3299947" sx="96001" sy="96001" algn="tl" rotWithShape="0">
              <a:schemeClr val="bg2">
                <a:alpha val="20000"/>
              </a:schemeClr>
            </a:outerShdw>
          </a:effectLst>
        </p:spPr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schemeClr val="lt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5EE89B-1B47-4270-BEBD-E3DB0420DD15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68275" y="20638"/>
            <a:ext cx="1703388" cy="1703387"/>
          </a:xfrm>
          <a:prstGeom prst="ellipse">
            <a:avLst/>
          </a:prstGeom>
          <a:noFill/>
          <a:ln w="27305" cap="rnd">
            <a:solidFill>
              <a:srgbClr val="FFF6DB"/>
            </a:solidFill>
            <a:round/>
            <a:headEnd/>
            <a:tailEnd/>
          </a:ln>
          <a:effectLst>
            <a:outerShdw dist="25400" dir="5400000" algn="tl" rotWithShape="0">
              <a:srgbClr val="AFA58D">
                <a:alpha val="84999"/>
              </a:srgbClr>
            </a:outerShdw>
          </a:effectLst>
        </p:spPr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schemeClr val="lt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Verdana" pitchFamily="1" charset="0"/>
                <a:ea typeface="+mn-ea"/>
              </a:defRPr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Verdana" pitchFamily="1" charset="0"/>
                <a:ea typeface="+mn-ea"/>
              </a:defRPr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</a:defRPr>
            </a:lvl1pPr>
          </a:lstStyle>
          <a:p>
            <a:fld id="{7283EB29-A361-4AF0-99EB-C3AA844FEA15}" type="slidenum">
              <a:rPr lang="en-AU"/>
              <a:pPr/>
              <a:t>‹#›</a:t>
            </a:fld>
            <a:endParaRPr lang="en-AU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>
            <a:noFill/>
            <a:miter lim="800000"/>
            <a:headEnd/>
            <a:tailEnd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schemeClr val="lt1"/>
              </a:solidFill>
              <a:latin typeface="Calibri" panose="020F0502020204030204" pitchFamily="34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3" r:id="rId1"/>
    <p:sldLayoutId id="2147483948" r:id="rId2"/>
    <p:sldLayoutId id="2147483954" r:id="rId3"/>
    <p:sldLayoutId id="2147483949" r:id="rId4"/>
    <p:sldLayoutId id="2147483955" r:id="rId5"/>
    <p:sldLayoutId id="2147483950" r:id="rId6"/>
    <p:sldLayoutId id="2147483956" r:id="rId7"/>
    <p:sldLayoutId id="2147483957" r:id="rId8"/>
    <p:sldLayoutId id="2147483958" r:id="rId9"/>
    <p:sldLayoutId id="2147483951" r:id="rId10"/>
    <p:sldLayoutId id="214748395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Calibri" panose="020F0502020204030204" pitchFamily="34" charset="0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charset="0"/>
          <a:ea typeface="ＭＳ Ｐゴシック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Calibri" panose="020F0502020204030204" pitchFamily="34" charset="0"/>
          <a:ea typeface="ＭＳ Ｐゴシック" charset="0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Calibri" panose="020F0502020204030204" pitchFamily="34" charset="0"/>
          <a:ea typeface="ＭＳ Ｐゴシック" charset="0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Calibri" panose="020F0502020204030204" pitchFamily="34" charset="0"/>
          <a:ea typeface="ＭＳ Ｐゴシック" charset="0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Calibri" panose="020F0502020204030204" pitchFamily="34" charset="0"/>
          <a:ea typeface="ＭＳ Ｐゴシック" charset="0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Calibri" panose="020F0502020204030204" pitchFamily="34" charset="0"/>
          <a:ea typeface="ＭＳ Ｐゴシック" charset="0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lipboard.com/@unsecurity" TargetMode="External"/><Relationship Id="rId2" Type="http://schemas.openxmlformats.org/officeDocument/2006/relationships/hyperlink" Target="http://www.cyberlawcentre.org/comp4920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flipboard.com/@unsecurity/uberveillance-190rhkgiy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flipboard.com/section/data-sovereignty-and-the-cloud-bsFTHr" TargetMode="External"/><Relationship Id="rId2" Type="http://schemas.openxmlformats.org/officeDocument/2006/relationships/hyperlink" Target="http://cyberlawcentre.org/data_sovereignty/index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flipboard.com/section/facebook,-google-&amp;-social-media-privacy-bHk1g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flipboard.com/section/uberveillance-bYq01b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ewscientist.com/article/mg22229660.200-maths-spying-the-quandary-of-working-for-the-spooks.html" TargetMode="External"/><Relationship Id="rId5" Type="http://schemas.openxmlformats.org/officeDocument/2006/relationships/hyperlink" Target="http://www.nybooks.com/articles/archives/2013/nov/21/snowden-leaks-and-public/" TargetMode="External"/><Relationship Id="rId4" Type="http://schemas.openxmlformats.org/officeDocument/2006/relationships/hyperlink" Target="http://www.law.cornell.edu/constitution/fourth_amendment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firstlook.org/theintercept" TargetMode="External"/><Relationship Id="rId2" Type="http://schemas.openxmlformats.org/officeDocument/2006/relationships/hyperlink" Target="https://flipboard.com/section/whistleblowers-and-leakers-b10PVo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cyberlawcentre.org/2014/IEEE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flipboard.com/section/drones,-privacy-and-personal-security-__ZmxpcGJvYXJkL2N1cmF0b3IlMkZtYWdhemluZSUyRk5OMEE1OVRhVEl5SGNtRGhhbC1sSUElM0FtJTNBMjg0Mjk4OTI=" TargetMode="External"/><Relationship Id="rId2" Type="http://schemas.openxmlformats.org/officeDocument/2006/relationships/hyperlink" Target="https://flipboard.com/section/big-data-analytics-&amp;-behavioural-profiling-bqdmfI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ustlii.edu.au/au/cases/nsw/NSWADT/2013/94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d.vaile@unsw.edu.au" TargetMode="External"/><Relationship Id="rId2" Type="http://schemas.openxmlformats.org/officeDocument/2006/relationships/hyperlink" Target="http://www.cyberlawcentre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flipboard.com/@unsecurity/uberveillance-190rhkgiy" TargetMode="External"/><Relationship Id="rId4" Type="http://schemas.openxmlformats.org/officeDocument/2006/relationships/hyperlink" Target="https://flipboard.com/@unsecurity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flipboard.com/section/prevention-cf.-law-enforcement-__ZmxpcGJvYXJkL2N1cmF0b3IlMkZtYWdhemluZSUyRl9RbWcxaV9zU1lTMllvaDdJZVFCNlElM0FtJTNBMjg0Mjk4OTI=" TargetMode="External"/><Relationship Id="rId2" Type="http://schemas.openxmlformats.org/officeDocument/2006/relationships/hyperlink" Target="http://www.austlii.edu.au/au/legis/cth/consol_act/ta1997214/s313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cyberlawcentre.org/data_sovereignty/index.ht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ustlii.edu.au/au/legis/cth/consol_act/ta1997214/s313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333375"/>
            <a:ext cx="7196138" cy="19732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  <a:ea typeface="+mj-ea"/>
              </a:rPr>
              <a:t>Uberveillance</a:t>
            </a:r>
            <a:endParaRPr lang="en-AU" dirty="0">
              <a:solidFill>
                <a:schemeClr val="tx2">
                  <a:satMod val="130000"/>
                </a:schemeClr>
              </a:solidFill>
              <a:ea typeface="+mj-ea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2781300"/>
            <a:ext cx="7058025" cy="3671888"/>
          </a:xfrm>
        </p:spPr>
        <p:txBody>
          <a:bodyPr/>
          <a:lstStyle/>
          <a:p>
            <a:pPr marL="26988" eaLnBrk="1" hangingPunct="1">
              <a:lnSpc>
                <a:spcPct val="80000"/>
              </a:lnSpc>
            </a:pPr>
            <a:r>
              <a:rPr lang="en-US" sz="2400" dirty="0" smtClean="0">
                <a:solidFill>
                  <a:srgbClr val="320E04"/>
                </a:solidFill>
                <a:ea typeface="ＭＳ Ｐゴシック" charset="-128"/>
              </a:rPr>
              <a:t>Ubiquitous online surveillance and computer science - ethical and legal issues</a:t>
            </a:r>
          </a:p>
          <a:p>
            <a:pPr marL="26988" eaLnBrk="1" hangingPunct="1">
              <a:lnSpc>
                <a:spcPct val="80000"/>
              </a:lnSpc>
            </a:pPr>
            <a:endParaRPr lang="en-US" sz="2400" dirty="0" smtClean="0">
              <a:solidFill>
                <a:srgbClr val="320E04"/>
              </a:solidFill>
              <a:ea typeface="ＭＳ Ｐゴシック" charset="-128"/>
            </a:endParaRPr>
          </a:p>
          <a:p>
            <a:pPr marL="26988" eaLnBrk="1" hangingPunct="1">
              <a:lnSpc>
                <a:spcPct val="80000"/>
              </a:lnSpc>
            </a:pPr>
            <a:r>
              <a:rPr lang="en-US" sz="2400" dirty="0" smtClean="0">
                <a:solidFill>
                  <a:srgbClr val="320E04"/>
                </a:solidFill>
                <a:ea typeface="ＭＳ Ｐゴシック" charset="-128"/>
              </a:rPr>
              <a:t>David Vaile</a:t>
            </a:r>
            <a:endParaRPr lang="en-AU" sz="2400" dirty="0" smtClean="0">
              <a:solidFill>
                <a:srgbClr val="320E04"/>
              </a:solidFill>
              <a:ea typeface="ＭＳ Ｐゴシック" charset="-128"/>
            </a:endParaRPr>
          </a:p>
          <a:p>
            <a:pPr marL="26988" eaLnBrk="1" hangingPunct="1">
              <a:lnSpc>
                <a:spcPct val="80000"/>
              </a:lnSpc>
            </a:pPr>
            <a:r>
              <a:rPr lang="en-AU" sz="2400" dirty="0" smtClean="0">
                <a:solidFill>
                  <a:srgbClr val="320E04"/>
                </a:solidFill>
                <a:ea typeface="ＭＳ Ｐゴシック" charset="-128"/>
              </a:rPr>
              <a:t>Co-convenor, Cyberspace Law and Policy Community</a:t>
            </a:r>
          </a:p>
          <a:p>
            <a:pPr marL="26988" eaLnBrk="1" hangingPunct="1">
              <a:lnSpc>
                <a:spcPct val="80000"/>
              </a:lnSpc>
            </a:pPr>
            <a:r>
              <a:rPr lang="en-AU" sz="2400" dirty="0" smtClean="0">
                <a:solidFill>
                  <a:srgbClr val="320E04"/>
                </a:solidFill>
                <a:ea typeface="ＭＳ Ｐゴシック" charset="-128"/>
              </a:rPr>
              <a:t>UNSW Faculty of Law</a:t>
            </a:r>
          </a:p>
          <a:p>
            <a:pPr marL="26988" eaLnBrk="1" hangingPunct="1">
              <a:lnSpc>
                <a:spcPct val="80000"/>
              </a:lnSpc>
            </a:pPr>
            <a:r>
              <a:rPr lang="en-AU" sz="2400" u="sng" dirty="0" smtClean="0">
                <a:solidFill>
                  <a:schemeClr val="tx2"/>
                </a:solidFill>
                <a:uFill>
                  <a:solidFill>
                    <a:schemeClr val="bg1"/>
                  </a:solidFill>
                </a:uFill>
                <a:ea typeface="ＭＳ Ｐゴシック" charset="-128"/>
                <a:hlinkClick r:id="rId2"/>
              </a:rPr>
              <a:t>http://cyberlawcentre.org/</a:t>
            </a:r>
            <a:r>
              <a:rPr lang="en-AU" sz="2400" u="sng" dirty="0" smtClean="0">
                <a:solidFill>
                  <a:srgbClr val="320E04"/>
                </a:solidFill>
                <a:uFill>
                  <a:solidFill>
                    <a:schemeClr val="bg1"/>
                  </a:solidFill>
                </a:uFill>
                <a:ea typeface="ＭＳ Ｐゴシック" charset="-128"/>
                <a:hlinkClick r:id="rId2"/>
              </a:rPr>
              <a:t>comp4920/</a:t>
            </a:r>
            <a:endParaRPr lang="en-AU" sz="2400" u="sng" dirty="0" smtClean="0">
              <a:solidFill>
                <a:srgbClr val="320E04"/>
              </a:solidFill>
              <a:uFill>
                <a:solidFill>
                  <a:schemeClr val="bg1"/>
                </a:solidFill>
              </a:uFill>
              <a:ea typeface="ＭＳ Ｐゴシック" charset="-128"/>
            </a:endParaRPr>
          </a:p>
          <a:p>
            <a:pPr algn="ctr" eaLnBrk="1" hangingPunct="1"/>
            <a:r>
              <a:rPr lang="en-AU" sz="2400" dirty="0" smtClean="0">
                <a:solidFill>
                  <a:srgbClr val="320E04"/>
                </a:solidFill>
                <a:ea typeface="ＭＳ Ｐゴシック" charset="-128"/>
                <a:hlinkClick r:id="rId3"/>
              </a:rPr>
              <a:t/>
            </a:r>
            <a:br>
              <a:rPr lang="en-AU" sz="2400" dirty="0" smtClean="0">
                <a:solidFill>
                  <a:srgbClr val="320E04"/>
                </a:solidFill>
                <a:ea typeface="ＭＳ Ｐゴシック" charset="-128"/>
                <a:hlinkClick r:id="rId3"/>
              </a:rPr>
            </a:br>
            <a:r>
              <a:rPr lang="en-AU" sz="2400" u="sng" dirty="0" smtClean="0">
                <a:uFill>
                  <a:solidFill>
                    <a:schemeClr val="bg1"/>
                  </a:solidFill>
                </a:uFill>
                <a:ea typeface="ＭＳ Ｐゴシック" charset="-128"/>
                <a:hlinkClick r:id="rId3"/>
              </a:rPr>
              <a:t>https</a:t>
            </a:r>
            <a:r>
              <a:rPr lang="en-AU" sz="2400" u="sng" dirty="0">
                <a:uFill>
                  <a:solidFill>
                    <a:schemeClr val="bg1"/>
                  </a:solidFill>
                </a:uFill>
                <a:ea typeface="ＭＳ Ｐゴシック" charset="-128"/>
                <a:hlinkClick r:id="rId3"/>
              </a:rPr>
              <a:t>://flipboard.com/@unsecurity</a:t>
            </a:r>
            <a:r>
              <a:rPr lang="en-AU" sz="2400" u="sng" dirty="0">
                <a:uFill>
                  <a:solidFill>
                    <a:schemeClr val="bg1"/>
                  </a:solidFill>
                </a:uFill>
                <a:ea typeface="ＭＳ Ｐゴシック" charset="-128"/>
              </a:rPr>
              <a:t> </a:t>
            </a:r>
          </a:p>
          <a:p>
            <a:pPr algn="ctr" eaLnBrk="1" hangingPunct="1"/>
            <a:r>
              <a:rPr lang="en-AU" sz="2400" u="sng" dirty="0">
                <a:uFill>
                  <a:solidFill>
                    <a:schemeClr val="bg1"/>
                  </a:solidFill>
                </a:uFill>
                <a:ea typeface="ＭＳ Ｐゴシック" charset="-128"/>
                <a:hlinkClick r:id="rId4"/>
              </a:rPr>
              <a:t>Uberveillance</a:t>
            </a:r>
            <a:endParaRPr lang="en-AU" sz="2400" u="sng" dirty="0">
              <a:uFill>
                <a:solidFill>
                  <a:schemeClr val="bg1"/>
                </a:solidFill>
              </a:uFill>
              <a:ea typeface="ＭＳ Ｐゴシック" charset="-128"/>
            </a:endParaRPr>
          </a:p>
          <a:p>
            <a:pPr marL="26988" eaLnBrk="1" hangingPunct="1">
              <a:lnSpc>
                <a:spcPct val="80000"/>
              </a:lnSpc>
            </a:pPr>
            <a:endParaRPr lang="en-AU" sz="2400" dirty="0" smtClean="0">
              <a:solidFill>
                <a:schemeClr val="tx2"/>
              </a:solidFill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539750" indent="-457200" eaLnBrk="1" hangingPunct="1"/>
            <a:r>
              <a:rPr lang="en-US" sz="4400" dirty="0" smtClean="0">
                <a:ea typeface="ＭＳ Ｐゴシック" charset="-128"/>
                <a:hlinkClick r:id="rId2"/>
              </a:rPr>
              <a:t>Data Sovereignty and the Cloud</a:t>
            </a:r>
            <a:endParaRPr lang="en-US" sz="4400" dirty="0" smtClean="0">
              <a:ea typeface="ＭＳ Ｐゴシック" charset="-128"/>
            </a:endParaRPr>
          </a:p>
        </p:txBody>
      </p:sp>
      <p:sp>
        <p:nvSpPr>
          <p:cNvPr id="53250" name="Content Placeholder 2"/>
          <p:cNvSpPr>
            <a:spLocks noGrp="1"/>
          </p:cNvSpPr>
          <p:nvPr>
            <p:ph idx="1"/>
          </p:nvPr>
        </p:nvSpPr>
        <p:spPr>
          <a:xfrm>
            <a:off x="1435100" y="1340768"/>
            <a:ext cx="7499350" cy="54006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Law based on territorial jurisdiction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Trust is critical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SWIFT case</a:t>
            </a:r>
            <a:endParaRPr lang="en-US" dirty="0" smtClean="0">
              <a:ea typeface="ＭＳ Ｐゴシック" charset="-128"/>
            </a:endParaRP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Backlash</a:t>
            </a:r>
            <a:endParaRPr lang="en-US" dirty="0" smtClean="0">
              <a:ea typeface="ＭＳ Ｐゴシック" charset="-128"/>
            </a:endParaRPr>
          </a:p>
          <a:p>
            <a:pPr eaLnBrk="1" hangingPunct="1"/>
            <a:r>
              <a:rPr lang="en-US" dirty="0" smtClean="0">
                <a:ea typeface="ＭＳ Ｐゴシック" charset="-128"/>
              </a:rPr>
              <a:t>Germany, Mexico, </a:t>
            </a:r>
            <a:r>
              <a:rPr lang="en-US" dirty="0" err="1" smtClean="0">
                <a:ea typeface="ＭＳ Ｐゴシック" charset="-128"/>
              </a:rPr>
              <a:t>Brasil</a:t>
            </a:r>
            <a:r>
              <a:rPr lang="en-US" dirty="0" smtClean="0">
                <a:ea typeface="ＭＳ Ｐゴシック" charset="-128"/>
              </a:rPr>
              <a:t>, France, Sweden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Cloud industries undermined?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TPP, TTIP</a:t>
            </a:r>
            <a:r>
              <a:rPr lang="en-US" dirty="0">
                <a:ea typeface="ＭＳ Ｐゴシック" charset="-128"/>
              </a:rPr>
              <a:t>, CISA : </a:t>
            </a:r>
            <a:r>
              <a:rPr lang="en-US" dirty="0" smtClean="0">
                <a:ea typeface="ＭＳ Ｐゴシック" charset="-128"/>
                <a:hlinkClick r:id="rId3"/>
              </a:rPr>
              <a:t>Data </a:t>
            </a:r>
            <a:r>
              <a:rPr lang="en-US" dirty="0" err="1" smtClean="0">
                <a:ea typeface="ＭＳ Ｐゴシック" charset="-128"/>
                <a:hlinkClick r:id="rId3"/>
              </a:rPr>
              <a:t>Sov</a:t>
            </a:r>
            <a:r>
              <a:rPr lang="en-US" dirty="0" smtClean="0">
                <a:ea typeface="ＭＳ Ｐゴシック" charset="-128"/>
                <a:hlinkClick r:id="rId3"/>
              </a:rPr>
              <a:t>. </a:t>
            </a:r>
            <a:r>
              <a:rPr lang="en-US" dirty="0">
                <a:ea typeface="ＭＳ Ｐゴシック" charset="-128"/>
              </a:rPr>
              <a:t>v</a:t>
            </a:r>
            <a:r>
              <a:rPr lang="en-US" dirty="0" smtClean="0">
                <a:ea typeface="ＭＳ Ｐゴシック" charset="-128"/>
              </a:rPr>
              <a:t> “Digital Protectionism</a:t>
            </a:r>
            <a:r>
              <a:rPr lang="en-US" dirty="0">
                <a:ea typeface="ＭＳ Ｐゴシック" charset="-128"/>
              </a:rPr>
              <a:t>”? </a:t>
            </a:r>
            <a:r>
              <a:rPr lang="en-US" dirty="0" smtClean="0">
                <a:ea typeface="ＭＳ Ｐゴシック" charset="-128"/>
              </a:rPr>
              <a:t>No</a:t>
            </a:r>
            <a:r>
              <a:rPr lang="en-US" dirty="0">
                <a:ea typeface="ＭＳ Ｐゴシック" charset="-128"/>
              </a:rPr>
              <a:t>, </a:t>
            </a:r>
            <a:r>
              <a:rPr lang="en-US" dirty="0" smtClean="0">
                <a:ea typeface="ＭＳ Ｐゴシック" charset="-128"/>
              </a:rPr>
              <a:t>you can’t choose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Local law and contracts overturned by ISD</a:t>
            </a:r>
          </a:p>
          <a:p>
            <a:pPr eaLnBrk="1" hangingPunct="1"/>
            <a:r>
              <a:rPr lang="en-US" dirty="0">
                <a:ea typeface="ＭＳ Ｐゴシック" charset="-128"/>
              </a:rPr>
              <a:t>Control &amp; </a:t>
            </a:r>
            <a:r>
              <a:rPr lang="en-US" dirty="0" smtClean="0">
                <a:ea typeface="ＭＳ Ｐゴシック" charset="-128"/>
              </a:rPr>
              <a:t>location important: jurisdiction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indent="-457200" eaLnBrk="1" hangingPunct="1">
              <a:lnSpc>
                <a:spcPct val="90000"/>
              </a:lnSpc>
            </a:pPr>
            <a:r>
              <a:rPr lang="en-AU" altLang="en-US" sz="4400" dirty="0">
                <a:ea typeface="ＭＳ Ｐゴシック" charset="-128"/>
                <a:hlinkClick r:id="rId3"/>
              </a:rPr>
              <a:t>Google, Facebook &amp; social media privacy? </a:t>
            </a:r>
            <a:endParaRPr lang="en-AU" sz="4400" dirty="0" smtClean="0">
              <a:ea typeface="ＭＳ Ｐゴシック" charset="-128"/>
            </a:endParaRPr>
          </a:p>
        </p:txBody>
      </p:sp>
      <p:sp>
        <p:nvSpPr>
          <p:cNvPr id="399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Active cooperation? Reconsidered?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Similar </a:t>
            </a:r>
            <a:r>
              <a:rPr lang="en-US" dirty="0" smtClean="0">
                <a:ea typeface="ＭＳ Ｐゴシック" charset="-128"/>
              </a:rPr>
              <a:t>instincts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Encourage people not to care of consequences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Hidden or suppressed roles</a:t>
            </a:r>
          </a:p>
          <a:p>
            <a:pPr eaLnBrk="1" hangingPunct="1"/>
            <a:r>
              <a:rPr lang="en-US" dirty="0" err="1" smtClean="0">
                <a:ea typeface="ＭＳ Ｐゴシック" charset="-128"/>
              </a:rPr>
              <a:t>Honeypots</a:t>
            </a:r>
            <a:endParaRPr lang="en-US" dirty="0" smtClean="0">
              <a:ea typeface="ＭＳ Ｐゴシック" charset="-128"/>
            </a:endParaRPr>
          </a:p>
          <a:p>
            <a:pPr eaLnBrk="1" hangingPunct="1"/>
            <a:r>
              <a:rPr lang="en-US" dirty="0" smtClean="0">
                <a:ea typeface="ＭＳ Ｐゴシック" charset="-128"/>
              </a:rPr>
              <a:t>Contradictions: new </a:t>
            </a:r>
            <a:r>
              <a:rPr lang="en-US" dirty="0" err="1" smtClean="0">
                <a:ea typeface="ＭＳ Ｐゴシック" charset="-128"/>
              </a:rPr>
              <a:t>DDoS</a:t>
            </a:r>
            <a:r>
              <a:rPr lang="en-US" dirty="0" smtClean="0">
                <a:ea typeface="ＭＳ Ｐゴシック" charset="-128"/>
              </a:rPr>
              <a:t> protection?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Masters of spin – Cult of Disruption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(Apple different? Recent crypto update...)	</a:t>
            </a:r>
            <a:endParaRPr lang="en-US" dirty="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</a:rPr>
              <a:t>‘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</a:rPr>
              <a:t>Move Fast and Break Things</a:t>
            </a: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</a:rPr>
              <a:t>’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</a:rPr>
              <a:t> </a:t>
            </a: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 charset="-128"/>
            </a:endParaRPr>
          </a:p>
        </p:txBody>
      </p:sp>
      <p:sp>
        <p:nvSpPr>
          <p:cNvPr id="53250" name="Content Placeholder 2"/>
          <p:cNvSpPr>
            <a:spLocks noGrp="1"/>
          </p:cNvSpPr>
          <p:nvPr>
            <p:ph idx="1"/>
          </p:nvPr>
        </p:nvSpPr>
        <p:spPr>
          <a:xfrm>
            <a:off x="1435100" y="1340768"/>
            <a:ext cx="7499350" cy="48006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‘</a:t>
            </a:r>
            <a:r>
              <a:rPr lang="en-US" dirty="0" smtClean="0">
                <a:ea typeface="ＭＳ Ｐゴシック" charset="-128"/>
              </a:rPr>
              <a:t>See what you can get away with</a:t>
            </a:r>
            <a:r>
              <a:rPr lang="en-US" altLang="en-US" dirty="0" smtClean="0">
                <a:ea typeface="ＭＳ Ｐゴシック" charset="-128"/>
              </a:rPr>
              <a:t>’</a:t>
            </a:r>
            <a:endParaRPr lang="en-US" dirty="0" smtClean="0">
              <a:ea typeface="ＭＳ Ｐゴシック" charset="-128"/>
            </a:endParaRP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‘</a:t>
            </a:r>
            <a:r>
              <a:rPr lang="en-US" dirty="0" smtClean="0">
                <a:ea typeface="ＭＳ Ｐゴシック" charset="-128"/>
              </a:rPr>
              <a:t>See if you get caught</a:t>
            </a:r>
            <a:r>
              <a:rPr lang="en-US" altLang="en-US" dirty="0" smtClean="0">
                <a:ea typeface="ＭＳ Ｐゴシック" charset="-128"/>
              </a:rPr>
              <a:t>’/</a:t>
            </a:r>
            <a:br>
              <a:rPr lang="en-US" altLang="en-US" dirty="0" smtClean="0">
                <a:ea typeface="ＭＳ Ｐゴシック" charset="-128"/>
              </a:rPr>
            </a:br>
            <a:r>
              <a:rPr lang="en-US" altLang="en-US" dirty="0" smtClean="0">
                <a:ea typeface="ＭＳ Ｐゴシック" charset="-128"/>
              </a:rPr>
              <a:t>‘Ask Forgiveness, not Permission’ </a:t>
            </a:r>
            <a:endParaRPr lang="en-US" dirty="0" smtClean="0">
              <a:ea typeface="ＭＳ Ｐゴシック" charset="-128"/>
            </a:endParaRP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‘</a:t>
            </a:r>
            <a:r>
              <a:rPr lang="en-US" dirty="0" smtClean="0">
                <a:ea typeface="ＭＳ Ｐゴシック" charset="-128"/>
              </a:rPr>
              <a:t>We haven</a:t>
            </a:r>
            <a:r>
              <a:rPr lang="en-US" altLang="en-US" dirty="0" smtClean="0">
                <a:ea typeface="ＭＳ Ｐゴシック" charset="-128"/>
              </a:rPr>
              <a:t>’</a:t>
            </a:r>
            <a:r>
              <a:rPr lang="en-US" dirty="0" smtClean="0">
                <a:ea typeface="ＭＳ Ｐゴシック" charset="-128"/>
              </a:rPr>
              <a:t>t been caught [yet]</a:t>
            </a:r>
            <a:r>
              <a:rPr lang="en-US" altLang="en-US" dirty="0" smtClean="0">
                <a:ea typeface="ＭＳ Ｐゴシック" charset="-128"/>
              </a:rPr>
              <a:t>’</a:t>
            </a:r>
            <a:endParaRPr lang="en-US" dirty="0" smtClean="0">
              <a:ea typeface="ＭＳ Ｐゴシック" charset="-128"/>
            </a:endParaRPr>
          </a:p>
          <a:p>
            <a:pPr eaLnBrk="1" hangingPunct="1"/>
            <a:r>
              <a:rPr lang="en-US" dirty="0" smtClean="0">
                <a:ea typeface="ＭＳ Ｐゴシック" charset="-128"/>
              </a:rPr>
              <a:t>Disposable Prototyping, not Compliance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BT: what works for </a:t>
            </a:r>
            <a:r>
              <a:rPr lang="en-US" b="1" dirty="0" smtClean="0">
                <a:ea typeface="ＭＳ Ｐゴシック" charset="-128"/>
              </a:rPr>
              <a:t>software</a:t>
            </a:r>
            <a:r>
              <a:rPr lang="en-US" dirty="0" smtClean="0">
                <a:ea typeface="ＭＳ Ｐゴシック" charset="-128"/>
              </a:rPr>
              <a:t> does not work for </a:t>
            </a:r>
            <a:r>
              <a:rPr lang="en-US" b="1" dirty="0" smtClean="0">
                <a:ea typeface="ＭＳ Ｐゴシック" charset="-128"/>
              </a:rPr>
              <a:t>personal</a:t>
            </a:r>
            <a:r>
              <a:rPr lang="en-US" dirty="0" smtClean="0">
                <a:ea typeface="ＭＳ Ｐゴシック" charset="-128"/>
              </a:rPr>
              <a:t> or critical information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Your secrets are not revocable, disposable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Not about compliance – assumes risk is negligible – assumes others carry the risk!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1435100" y="341784"/>
            <a:ext cx="7499350" cy="1143000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What’s the blind spot of </a:t>
            </a:r>
            <a:r>
              <a:rPr lang="en-AU" dirty="0"/>
              <a:t>the 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‘smartest guys in the room’?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899592" y="1628800"/>
            <a:ext cx="8464996" cy="5181600"/>
          </a:xfrm>
        </p:spPr>
        <p:txBody>
          <a:bodyPr/>
          <a:lstStyle/>
          <a:p>
            <a:r>
              <a:rPr lang="en-AU" sz="2300" dirty="0" smtClean="0"/>
              <a:t>Online social networking giants are intensely creative software and advertising powerhouses, driven by hacker instincts, now massive.</a:t>
            </a:r>
          </a:p>
          <a:p>
            <a:r>
              <a:rPr lang="en-AU" sz="2300" b="1" dirty="0" smtClean="0"/>
              <a:t>‘Move fast and break</a:t>
            </a:r>
            <a:r>
              <a:rPr lang="en-AU" sz="2300" dirty="0" smtClean="0"/>
              <a:t> </a:t>
            </a:r>
            <a:r>
              <a:rPr lang="en-AU" sz="2300" b="1" dirty="0" smtClean="0"/>
              <a:t>things’, ‘Forgiveness not permission’: </a:t>
            </a:r>
            <a:r>
              <a:rPr lang="en-AU" sz="2300" dirty="0" smtClean="0"/>
              <a:t>slogans from software developers raised to think throwaway prototypes, not compliance and risk.</a:t>
            </a:r>
          </a:p>
          <a:p>
            <a:r>
              <a:rPr lang="en-AU" sz="2300" dirty="0"/>
              <a:t>Risk </a:t>
            </a:r>
            <a:r>
              <a:rPr lang="en-AU" sz="2300" dirty="0" smtClean="0"/>
              <a:t>projection onto others?</a:t>
            </a:r>
          </a:p>
          <a:p>
            <a:r>
              <a:rPr lang="en-AU" sz="2300" dirty="0" smtClean="0"/>
              <a:t>Category error: human personal information, the stuff of lives, is </a:t>
            </a:r>
            <a:r>
              <a:rPr lang="en-AU" sz="2300" b="1" dirty="0" smtClean="0"/>
              <a:t>NOT disposable</a:t>
            </a:r>
            <a:r>
              <a:rPr lang="en-AU" sz="2300" dirty="0" smtClean="0"/>
              <a:t>. ‘Oops, we’ll fix it next version!’ is not an answer when personal information abuse causes irrevocable harm. Their governance model, based on rapid prototyping, cannot cope.</a:t>
            </a:r>
          </a:p>
          <a:p>
            <a:r>
              <a:rPr lang="en-AU" sz="2300" dirty="0" smtClean="0"/>
              <a:t>These models are now so profitable that there is now great commercial pressure to NOT adapt to this hard and real truth.</a:t>
            </a:r>
          </a:p>
        </p:txBody>
      </p:sp>
    </p:spTree>
    <p:extLst>
      <p:ext uri="{BB962C8B-B14F-4D97-AF65-F5344CB8AC3E}">
        <p14:creationId xmlns:p14="http://schemas.microsoft.com/office/powerpoint/2010/main" val="237431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hlinkClick r:id="rId3"/>
              </a:rPr>
              <a:t>Uberveillance </a:t>
            </a:r>
            <a:r>
              <a:rPr lang="en-AU" dirty="0"/>
              <a:t>After Snowden</a:t>
            </a:r>
            <a:endParaRPr lang="en-AU" sz="3600" i="1" dirty="0" smtClean="0"/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865070" y="1556792"/>
            <a:ext cx="8387450" cy="5184576"/>
          </a:xfrm>
        </p:spPr>
        <p:txBody>
          <a:bodyPr/>
          <a:lstStyle/>
          <a:p>
            <a:r>
              <a:rPr lang="en-AU" sz="2300" dirty="0"/>
              <a:t>Edward Snowden enabled journalists to publish info about surveillance, because he felt NSA + 5 Eyes broke </a:t>
            </a:r>
            <a:r>
              <a:rPr lang="en-AU" sz="2300" dirty="0">
                <a:hlinkClick r:id="rId4"/>
              </a:rPr>
              <a:t>US Const 4</a:t>
            </a:r>
            <a:r>
              <a:rPr lang="en-AU" sz="2300" baseline="30000" dirty="0">
                <a:hlinkClick r:id="rId4"/>
              </a:rPr>
              <a:t>th</a:t>
            </a:r>
            <a:r>
              <a:rPr lang="en-AU" sz="2300" dirty="0">
                <a:hlinkClick r:id="rId4"/>
              </a:rPr>
              <a:t> Amdt </a:t>
            </a:r>
            <a:endParaRPr lang="en-AU" sz="2300" dirty="0"/>
          </a:p>
          <a:p>
            <a:r>
              <a:rPr lang="en-AU" sz="2300" dirty="0" smtClean="0"/>
              <a:t>Warrantless, suspicionless mass surveillance on unprecedented scale; strange interpretations of loose laws, and Big Data scoops</a:t>
            </a:r>
          </a:p>
          <a:p>
            <a:r>
              <a:rPr lang="en-AU" sz="2300" dirty="0" smtClean="0"/>
              <a:t>Triggers global debate about ‘Proportionality’ of online surveillance </a:t>
            </a:r>
          </a:p>
          <a:p>
            <a:r>
              <a:rPr lang="en-AU" sz="2300" dirty="0" smtClean="0"/>
              <a:t>Justification: was foreign terrorists, but PCLOB &amp; ECJ see no ev.?</a:t>
            </a:r>
          </a:p>
          <a:p>
            <a:r>
              <a:rPr lang="en-AU" sz="2300" dirty="0" smtClean="0"/>
              <a:t>Metadata: mere number called, or “</a:t>
            </a:r>
            <a:r>
              <a:rPr lang="en-AU" sz="2300" dirty="0" smtClean="0">
                <a:hlinkClick r:id="rId5"/>
              </a:rPr>
              <a:t>everything about someone</a:t>
            </a:r>
            <a:r>
              <a:rPr lang="en-AU" sz="2300" dirty="0" smtClean="0"/>
              <a:t>”?</a:t>
            </a:r>
          </a:p>
          <a:p>
            <a:r>
              <a:rPr lang="en-AU" sz="2300" dirty="0" smtClean="0"/>
              <a:t>US Mathematical Society: given NSA’s attacks on security via NIST encryption randomness back door, is </a:t>
            </a:r>
            <a:r>
              <a:rPr lang="en-AU" sz="2300" dirty="0" smtClean="0">
                <a:hlinkClick r:id="rId6"/>
              </a:rPr>
              <a:t>work for them unethical</a:t>
            </a:r>
            <a:r>
              <a:rPr lang="en-AU" sz="23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9948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539750" indent="-457200" eaLnBrk="1" hangingPunct="1"/>
            <a:r>
              <a:rPr lang="en-US" sz="4400" dirty="0" smtClean="0">
                <a:ea typeface="ＭＳ Ｐゴシック" charset="-128"/>
                <a:hlinkClick r:id="rId2"/>
              </a:rPr>
              <a:t>Whistleblowers and leakers</a:t>
            </a:r>
            <a:endParaRPr lang="en-US" sz="4400" dirty="0" smtClean="0">
              <a:ea typeface="ＭＳ Ｐゴシック" charset="-128"/>
            </a:endParaRPr>
          </a:p>
        </p:txBody>
      </p:sp>
      <p:sp>
        <p:nvSpPr>
          <p:cNvPr id="53250" name="Content Placeholder 2"/>
          <p:cNvSpPr>
            <a:spLocks noGrp="1"/>
          </p:cNvSpPr>
          <p:nvPr>
            <p:ph idx="1"/>
          </p:nvPr>
        </p:nvSpPr>
        <p:spPr>
          <a:xfrm>
            <a:off x="1435100" y="1340768"/>
            <a:ext cx="7673404" cy="48006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ea typeface="ＭＳ Ｐゴシック" charset="-128"/>
              </a:rPr>
              <a:t>Role as </a:t>
            </a:r>
            <a:r>
              <a:rPr lang="en-US" sz="2800" dirty="0" err="1" smtClean="0">
                <a:ea typeface="ＭＳ Ｐゴシック" charset="-128"/>
              </a:rPr>
              <a:t>sysadmin: </a:t>
            </a:r>
            <a:endParaRPr lang="en-US" sz="2800" dirty="0" smtClean="0">
              <a:ea typeface="ＭＳ Ｐゴシック" charset="-128"/>
            </a:endParaRPr>
          </a:p>
          <a:p>
            <a:pPr eaLnBrk="1" hangingPunct="1"/>
            <a:r>
              <a:rPr lang="en-US" altLang="en-US" sz="2800" dirty="0" smtClean="0">
                <a:ea typeface="ＭＳ Ｐゴシック" charset="-128"/>
              </a:rPr>
              <a:t>Snowden: very selective, via journos</a:t>
            </a:r>
            <a:endParaRPr lang="en-US" sz="2800" dirty="0" smtClean="0">
              <a:ea typeface="ＭＳ Ｐゴシック" charset="-128"/>
            </a:endParaRPr>
          </a:p>
          <a:p>
            <a:pPr eaLnBrk="1" hangingPunct="1"/>
            <a:r>
              <a:rPr lang="en-US" altLang="en-US" sz="2800" dirty="0" smtClean="0">
                <a:ea typeface="ＭＳ Ｐゴシック" charset="-128"/>
              </a:rPr>
              <a:t>Manning/Wikileaks: indiscriminate?</a:t>
            </a:r>
          </a:p>
          <a:p>
            <a:pPr eaLnBrk="1" hangingPunct="1"/>
            <a:r>
              <a:rPr lang="en-US" sz="2800" dirty="0" smtClean="0">
                <a:ea typeface="ＭＳ Ｐゴシック" charset="-128"/>
              </a:rPr>
              <a:t>Glenn Greenwald: </a:t>
            </a:r>
            <a:r>
              <a:rPr lang="en-US" sz="2800" i="1" dirty="0" smtClean="0">
                <a:ea typeface="ＭＳ Ｐゴシック" charset="-128"/>
                <a:hlinkClick r:id="rId3"/>
              </a:rPr>
              <a:t>The Intercept</a:t>
            </a:r>
            <a:endParaRPr lang="en-US" sz="2800" i="1" dirty="0" smtClean="0">
              <a:ea typeface="ＭＳ Ｐゴシック" charset="-128"/>
            </a:endParaRPr>
          </a:p>
          <a:p>
            <a:pPr eaLnBrk="1" hangingPunct="1"/>
            <a:r>
              <a:rPr lang="en-US" sz="2800" dirty="0" smtClean="0">
                <a:ea typeface="ＭＳ Ｐゴシック" charset="-128"/>
              </a:rPr>
              <a:t>Different views?</a:t>
            </a:r>
          </a:p>
          <a:p>
            <a:pPr eaLnBrk="1" hangingPunct="1"/>
            <a:r>
              <a:rPr lang="en-US" sz="2800" dirty="0" smtClean="0">
                <a:ea typeface="ＭＳ Ｐゴシック" charset="-128"/>
              </a:rPr>
              <a:t>Serious attacks on journalists and leakers, </a:t>
            </a:r>
            <a:r>
              <a:rPr lang="en-US" sz="2800" dirty="0" err="1" smtClean="0">
                <a:ea typeface="ＭＳ Ｐゴシック" charset="-128"/>
              </a:rPr>
              <a:t>inc.</a:t>
            </a:r>
            <a:r>
              <a:rPr lang="en-US" sz="2800" dirty="0" smtClean="0">
                <a:ea typeface="ＭＳ Ｐゴシック" charset="-128"/>
              </a:rPr>
              <a:t/>
            </a:r>
            <a:br>
              <a:rPr lang="en-US" sz="2800" dirty="0" smtClean="0">
                <a:ea typeface="ＭＳ Ｐゴシック" charset="-128"/>
              </a:rPr>
            </a:br>
            <a:r>
              <a:rPr lang="en-US" sz="2800" dirty="0" smtClean="0">
                <a:ea typeface="ＭＳ Ｐゴシック" charset="-128"/>
              </a:rPr>
              <a:t>AU journos (NBN?) and US (actual)</a:t>
            </a:r>
          </a:p>
          <a:p>
            <a:pPr eaLnBrk="1" hangingPunct="1"/>
            <a:r>
              <a:rPr lang="en-US" sz="2800" dirty="0">
                <a:ea typeface="ＭＳ Ｐゴシック" charset="-128"/>
              </a:rPr>
              <a:t>Allegations of treason, medals for human rights...</a:t>
            </a:r>
          </a:p>
          <a:p>
            <a:pPr eaLnBrk="1" hangingPunct="1"/>
            <a:r>
              <a:rPr lang="en-US" sz="2800" dirty="0" smtClean="0">
                <a:ea typeface="ＭＳ Ｐゴシック" charset="-128"/>
              </a:rPr>
              <a:t>Backlash against workers in security agencies: paranoia and suspicion about loyalty</a:t>
            </a:r>
          </a:p>
        </p:txBody>
      </p:sp>
    </p:spTree>
    <p:extLst>
      <p:ext uri="{BB962C8B-B14F-4D97-AF65-F5344CB8AC3E}">
        <p14:creationId xmlns:p14="http://schemas.microsoft.com/office/powerpoint/2010/main" val="214988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539750" indent="-457200" eaLnBrk="1" hangingPunct="1"/>
            <a:r>
              <a:rPr lang="en-US" sz="4400" dirty="0" smtClean="0">
                <a:ea typeface="ＭＳ Ｐゴシック" charset="-128"/>
              </a:rPr>
              <a:t>IT security undermined</a:t>
            </a:r>
          </a:p>
        </p:txBody>
      </p:sp>
      <p:sp>
        <p:nvSpPr>
          <p:cNvPr id="53250" name="Content Placeholder 2"/>
          <p:cNvSpPr>
            <a:spLocks noGrp="1"/>
          </p:cNvSpPr>
          <p:nvPr>
            <p:ph idx="1"/>
          </p:nvPr>
        </p:nvSpPr>
        <p:spPr>
          <a:xfrm>
            <a:off x="1435100" y="1340768"/>
            <a:ext cx="7499350" cy="48006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Back doors</a:t>
            </a:r>
            <a:endParaRPr lang="en-US" dirty="0" smtClean="0">
              <a:ea typeface="ＭＳ Ｐゴシック" charset="-128"/>
            </a:endParaRP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NIST standards</a:t>
            </a:r>
            <a:endParaRPr lang="en-US" dirty="0" smtClean="0">
              <a:ea typeface="ＭＳ Ｐゴシック" charset="-128"/>
            </a:endParaRP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TOR</a:t>
            </a:r>
            <a:endParaRPr lang="en-US" dirty="0" smtClean="0">
              <a:ea typeface="ＭＳ Ｐゴシック" charset="-128"/>
            </a:endParaRPr>
          </a:p>
          <a:p>
            <a:pPr eaLnBrk="1" hangingPunct="1"/>
            <a:r>
              <a:rPr lang="en-US" dirty="0" smtClean="0">
                <a:ea typeface="ＭＳ Ｐゴシック" charset="-128"/>
              </a:rPr>
              <a:t>Uncertainty for IT security industry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“Security” agency undermines security?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Security for whom?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Recent deprecation of strong crypto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But top spies are split – some seem to </a:t>
            </a:r>
            <a:r>
              <a:rPr lang="en-US" dirty="0" err="1" smtClean="0">
                <a:ea typeface="ＭＳ Ｐゴシック" charset="-128"/>
              </a:rPr>
              <a:t>recognise</a:t>
            </a:r>
            <a:r>
              <a:rPr lang="en-US" dirty="0" smtClean="0">
                <a:ea typeface="ＭＳ Ｐゴシック" charset="-128"/>
              </a:rPr>
              <a:t> need for security, after </a:t>
            </a:r>
            <a:r>
              <a:rPr lang="en-US" dirty="0" smtClean="0">
                <a:ea typeface="ＭＳ Ｐゴシック" charset="-128"/>
              </a:rPr>
              <a:t>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Big Data: Fun, but is it safe?</a:t>
            </a:r>
            <a:endParaRPr lang="en-AU" sz="3600" i="1" dirty="0" smtClean="0"/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859532" y="1556792"/>
            <a:ext cx="8464996" cy="5184576"/>
          </a:xfrm>
        </p:spPr>
        <p:txBody>
          <a:bodyPr/>
          <a:lstStyle/>
          <a:p>
            <a:r>
              <a:rPr lang="en-AU" sz="2400" dirty="0"/>
              <a:t>Built by marketers Google (MapReduce), Facebook (data centres) for marketing purposes: slightly better ad targeting ‘</a:t>
            </a:r>
            <a:r>
              <a:rPr lang="en-AU" sz="1600" dirty="0"/>
              <a:t>Flavour of 2012’</a:t>
            </a:r>
          </a:p>
          <a:p>
            <a:r>
              <a:rPr lang="en-AU" sz="2400" dirty="0" smtClean="0"/>
              <a:t>Fundamentally hostile assumptions for privacy, security, confidentiality: ‘collect it all’, forever, we’ll find a reason...</a:t>
            </a:r>
          </a:p>
          <a:p>
            <a:r>
              <a:rPr lang="en-AU" sz="2400" dirty="0" smtClean="0"/>
              <a:t>OECD Privacy Principles start from permitting PI use for a known purpose, for which it was collected, but not one big pot</a:t>
            </a:r>
          </a:p>
          <a:p>
            <a:r>
              <a:rPr lang="en-AU" sz="2400" dirty="0" smtClean="0"/>
              <a:t>‘Association’ not ‘causation’: is underlying sloppy logic on dirty data fit for human consumption, if the decisions are real?</a:t>
            </a:r>
          </a:p>
          <a:p>
            <a:r>
              <a:rPr lang="en-AU" sz="2400" dirty="0" smtClean="0"/>
              <a:t>Reverses the presumption of privacy? </a:t>
            </a:r>
            <a:r>
              <a:rPr lang="en-AU" sz="2400" dirty="0" smtClean="0">
                <a:hlinkClick r:id="rId3"/>
              </a:rPr>
              <a:t>Fails the Consent model</a:t>
            </a:r>
            <a:r>
              <a:rPr lang="en-AU" sz="2400" dirty="0" smtClean="0"/>
              <a:t>? </a:t>
            </a:r>
            <a:br>
              <a:rPr lang="en-AU" sz="2400" dirty="0" smtClean="0"/>
            </a:br>
            <a:r>
              <a:rPr lang="en-AU" sz="2400" dirty="0" smtClean="0"/>
              <a:t>Encourages passive acceptance of ubiquitous, unregulated surveillance?</a:t>
            </a:r>
          </a:p>
        </p:txBody>
      </p:sp>
    </p:spTree>
    <p:extLst>
      <p:ext uri="{BB962C8B-B14F-4D97-AF65-F5344CB8AC3E}">
        <p14:creationId xmlns:p14="http://schemas.microsoft.com/office/powerpoint/2010/main" val="334901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marL="539750" indent="-457200" eaLnBrk="1" hangingPunct="1"/>
            <a:r>
              <a:rPr lang="en-US" sz="4400" dirty="0" smtClean="0">
                <a:ea typeface="ＭＳ Ｐゴシック" charset="-128"/>
                <a:hlinkClick r:id="rId2"/>
              </a:rPr>
              <a:t>Big Data and predictive analytics</a:t>
            </a:r>
            <a:endParaRPr lang="en-AU" sz="4400" dirty="0" smtClean="0">
              <a:ea typeface="ＭＳ Ｐゴシック" charset="-128"/>
            </a:endParaRPr>
          </a:p>
        </p:txBody>
      </p:sp>
      <p:sp>
        <p:nvSpPr>
          <p:cNvPr id="53250" name="Content Placeholder 2"/>
          <p:cNvSpPr>
            <a:spLocks noGrp="1"/>
          </p:cNvSpPr>
          <p:nvPr>
            <p:ph idx="1"/>
          </p:nvPr>
        </p:nvSpPr>
        <p:spPr>
          <a:xfrm>
            <a:off x="1435100" y="1340768"/>
            <a:ext cx="7499350" cy="54006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ea typeface="ＭＳ Ｐゴシック" charset="-128"/>
              </a:rPr>
              <a:t>Big Data: marketing buzz word. Decontrol</a:t>
            </a:r>
          </a:p>
          <a:p>
            <a:pPr eaLnBrk="1" hangingPunct="1"/>
            <a:r>
              <a:rPr lang="en-US" sz="2400" dirty="0">
                <a:ea typeface="ＭＳ Ｐゴシック" charset="-128"/>
              </a:rPr>
              <a:t>“Fishing expedition” in Data Lake </a:t>
            </a:r>
          </a:p>
          <a:p>
            <a:pPr eaLnBrk="1" hangingPunct="1"/>
            <a:r>
              <a:rPr lang="en-US" sz="2400" dirty="0">
                <a:ea typeface="ＭＳ Ｐゴシック" charset="-128"/>
              </a:rPr>
              <a:t>Threat: silo security/privacy, control by purpose</a:t>
            </a:r>
          </a:p>
          <a:p>
            <a:pPr eaLnBrk="1" hangingPunct="1"/>
            <a:r>
              <a:rPr lang="en-US" sz="2400" dirty="0" smtClean="0"/>
              <a:t>Machine </a:t>
            </a:r>
            <a:r>
              <a:rPr lang="en-US" sz="2400" dirty="0"/>
              <a:t>learning: start with no purpose?</a:t>
            </a:r>
            <a:endParaRPr lang="en-AU" sz="2400" dirty="0"/>
          </a:p>
          <a:p>
            <a:pPr eaLnBrk="1" hangingPunct="1"/>
            <a:r>
              <a:rPr lang="en-US" sz="2400" dirty="0" smtClean="0">
                <a:ea typeface="ＭＳ Ｐゴシック" charset="-128"/>
              </a:rPr>
              <a:t>Reluctance </a:t>
            </a:r>
            <a:r>
              <a:rPr lang="en-US" sz="2400" dirty="0" smtClean="0">
                <a:ea typeface="ＭＳ Ｐゴシック" charset="-128"/>
              </a:rPr>
              <a:t>to accept predictions </a:t>
            </a:r>
            <a:r>
              <a:rPr lang="en-US" sz="2400" dirty="0" smtClean="0">
                <a:ea typeface="ＭＳ Ｐゴシック" charset="-128"/>
              </a:rPr>
              <a:t>flawed?</a:t>
            </a:r>
            <a:endParaRPr lang="en-US" sz="2400" dirty="0" smtClean="0">
              <a:ea typeface="ＭＳ Ｐゴシック" charset="-128"/>
            </a:endParaRPr>
          </a:p>
          <a:p>
            <a:pPr eaLnBrk="1" hangingPunct="1"/>
            <a:r>
              <a:rPr lang="en-US" sz="2400" dirty="0" smtClean="0"/>
              <a:t>‘Prescriptive analytics’?</a:t>
            </a:r>
            <a:endParaRPr lang="en-AU" sz="2400" dirty="0"/>
          </a:p>
          <a:p>
            <a:pPr rtl="0" eaLnBrk="1" fontAlgn="base" hangingPunct="1"/>
            <a:r>
              <a:rPr lang="en-US" sz="2400" dirty="0" smtClean="0">
                <a:ea typeface="ＭＳ Ｐゴシック" charset="-128"/>
              </a:rPr>
              <a:t>Potential </a:t>
            </a:r>
            <a:r>
              <a:rPr lang="en-US" sz="2400" dirty="0" smtClean="0">
                <a:ea typeface="ＭＳ Ｐゴシック" charset="-128"/>
              </a:rPr>
              <a:t>for </a:t>
            </a:r>
            <a:r>
              <a:rPr lang="en-US" sz="2400" dirty="0" smtClean="0">
                <a:ea typeface="ＭＳ Ｐゴシック" charset="-128"/>
              </a:rPr>
              <a:t>discrimination</a:t>
            </a:r>
          </a:p>
          <a:p>
            <a:pPr eaLnBrk="1" hangingPunct="1"/>
            <a:r>
              <a:rPr lang="en-US" sz="2400" dirty="0" smtClean="0">
                <a:ea typeface="ＭＳ Ｐゴシック" charset="-128"/>
              </a:rPr>
              <a:t>Legal </a:t>
            </a:r>
            <a:r>
              <a:rPr lang="en-US" sz="2400" dirty="0">
                <a:ea typeface="ＭＳ Ｐゴシック" charset="-128"/>
              </a:rPr>
              <a:t>responsibility requires causation; </a:t>
            </a:r>
            <a:br>
              <a:rPr lang="en-US" sz="2400" dirty="0">
                <a:ea typeface="ＭＳ Ｐゴシック" charset="-128"/>
              </a:rPr>
            </a:br>
            <a:r>
              <a:rPr lang="en-US" sz="2400" dirty="0">
                <a:ea typeface="ＭＳ Ｐゴシック" charset="-128"/>
              </a:rPr>
              <a:t>data usually gives correlation </a:t>
            </a:r>
          </a:p>
          <a:p>
            <a:pPr rtl="0" eaLnBrk="1" fontAlgn="base" hangingPunct="1"/>
            <a:r>
              <a:rPr lang="en-US" sz="2400" kern="1200" dirty="0" smtClean="0">
                <a:solidFill>
                  <a:schemeClr val="tx1"/>
                </a:solidFill>
                <a:effectLst/>
              </a:rPr>
              <a:t>Algorithms and data beyond human comprehension?</a:t>
            </a:r>
            <a:endParaRPr lang="en-AU" sz="2400" dirty="0" smtClean="0">
              <a:effectLst/>
            </a:endParaRPr>
          </a:p>
          <a:p>
            <a:r>
              <a:rPr lang="en-US" sz="2400" kern="1200" dirty="0" smtClean="0">
                <a:solidFill>
                  <a:schemeClr val="tx1"/>
                </a:solidFill>
                <a:effectLst/>
              </a:rPr>
              <a:t>Beyond review or error detection?</a:t>
            </a:r>
            <a:endParaRPr lang="en-US" sz="2400" dirty="0" smtClean="0">
              <a:ea typeface="ＭＳ Ｐゴシック" charset="-128"/>
            </a:endParaRPr>
          </a:p>
          <a:p>
            <a:pPr eaLnBrk="1" hangingPunct="1"/>
            <a:r>
              <a:rPr lang="en-US" sz="2400" dirty="0" smtClean="0">
                <a:ea typeface="ＭＳ Ｐゴシック" charset="-128"/>
              </a:rPr>
              <a:t>OK for ads, but </a:t>
            </a:r>
            <a:r>
              <a:rPr lang="en-US" sz="2400" dirty="0">
                <a:ea typeface="ＭＳ Ｐゴシック" charset="-128"/>
                <a:hlinkClick r:id="rId3"/>
              </a:rPr>
              <a:t>drone strike </a:t>
            </a:r>
            <a:r>
              <a:rPr lang="en-US" sz="2400" dirty="0" smtClean="0">
                <a:ea typeface="ＭＳ Ｐゴシック" charset="-128"/>
              </a:rPr>
              <a:t>‘</a:t>
            </a:r>
            <a:r>
              <a:rPr lang="en-US" sz="2400" dirty="0" smtClean="0">
                <a:ea typeface="ＭＳ Ｐゴシック" charset="-128"/>
              </a:rPr>
              <a:t>ruins your day’.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Apple v FBI: scenario / arguments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834" cy="4800600"/>
          </a:xfrm>
        </p:spPr>
        <p:txBody>
          <a:bodyPr/>
          <a:lstStyle/>
          <a:p>
            <a:r>
              <a:rPr lang="en-AU" dirty="0" smtClean="0"/>
              <a:t>Apple</a:t>
            </a:r>
          </a:p>
          <a:p>
            <a:pPr lvl="1"/>
            <a:r>
              <a:rPr lang="en-AU" dirty="0" smtClean="0"/>
              <a:t>Not the main phone – low value</a:t>
            </a:r>
          </a:p>
          <a:p>
            <a:pPr lvl="1"/>
            <a:r>
              <a:rPr lang="en-AU" dirty="0" smtClean="0"/>
              <a:t>Only 20 minute gap</a:t>
            </a:r>
          </a:p>
          <a:p>
            <a:pPr lvl="1"/>
            <a:r>
              <a:rPr lang="en-AU" dirty="0" smtClean="0"/>
              <a:t>Apple assisted 10,000 iCloud accesses</a:t>
            </a:r>
          </a:p>
          <a:p>
            <a:pPr lvl="1"/>
            <a:r>
              <a:rPr lang="en-AU" dirty="0" smtClean="0"/>
              <a:t>Ruin our rep</a:t>
            </a:r>
          </a:p>
          <a:p>
            <a:r>
              <a:rPr lang="en-AU" dirty="0" smtClean="0"/>
              <a:t>FBI</a:t>
            </a:r>
          </a:p>
          <a:p>
            <a:pPr lvl="1"/>
            <a:r>
              <a:rPr lang="en-AU" dirty="0" smtClean="0"/>
              <a:t>Under a warrant, not warrantless, suspicionless</a:t>
            </a:r>
          </a:p>
          <a:p>
            <a:pPr lvl="1"/>
            <a:r>
              <a:rPr lang="en-AU" dirty="0" smtClean="0"/>
              <a:t>Worst case, actual shooter, terror threat</a:t>
            </a:r>
          </a:p>
          <a:p>
            <a:pPr lvl="1"/>
            <a:r>
              <a:rPr lang="en-AU" dirty="0" smtClean="0"/>
              <a:t>‘Just this one time’, one-off</a:t>
            </a:r>
          </a:p>
          <a:p>
            <a:pPr lvl="1"/>
            <a:r>
              <a:rPr lang="en-AU" dirty="0" smtClean="0"/>
              <a:t>Old </a:t>
            </a:r>
            <a:r>
              <a:rPr lang="en-AU" dirty="0" err="1" smtClean="0"/>
              <a:t>iphone</a:t>
            </a:r>
            <a:r>
              <a:rPr lang="en-AU" dirty="0" smtClean="0"/>
              <a:t>, old iOS, not a general issue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669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</a:rPr>
              <a:t>Outline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1258888" y="1447800"/>
            <a:ext cx="7675562" cy="4800600"/>
          </a:xfrm>
        </p:spPr>
        <p:txBody>
          <a:bodyPr/>
          <a:lstStyle/>
          <a:p>
            <a:pPr marL="53975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AU" sz="2400" dirty="0" smtClean="0">
                <a:ea typeface="ＭＳ Ｐゴシック" charset="-128"/>
              </a:rPr>
              <a:t>Why do</a:t>
            </a:r>
            <a:r>
              <a:rPr lang="en-AU" sz="2400" baseline="0" dirty="0" smtClean="0">
                <a:ea typeface="ＭＳ Ｐゴシック" charset="-128"/>
              </a:rPr>
              <a:t> I care – what this is about</a:t>
            </a:r>
            <a:endParaRPr lang="en-AU" sz="2400" dirty="0" smtClean="0">
              <a:ea typeface="ＭＳ Ｐゴシック" charset="-128"/>
            </a:endParaRPr>
          </a:p>
          <a:p>
            <a:pPr marL="53975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AU" sz="2400" dirty="0" smtClean="0">
                <a:ea typeface="ＭＳ Ｐゴシック" charset="-128"/>
              </a:rPr>
              <a:t>What </a:t>
            </a:r>
            <a:r>
              <a:rPr lang="en-AU" sz="2400" dirty="0" smtClean="0">
                <a:ea typeface="ＭＳ Ｐゴシック" charset="-128"/>
              </a:rPr>
              <a:t>are the programs that Snowden revealed?</a:t>
            </a:r>
          </a:p>
          <a:p>
            <a:pPr marL="53975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AU" sz="2400" dirty="0" smtClean="0">
                <a:ea typeface="ＭＳ Ｐゴシック" charset="-128"/>
              </a:rPr>
              <a:t>US</a:t>
            </a:r>
            <a:r>
              <a:rPr lang="en-AU" sz="2400" baseline="0" dirty="0" smtClean="0">
                <a:ea typeface="ＭＳ Ｐゴシック" charset="-128"/>
              </a:rPr>
              <a:t> and </a:t>
            </a:r>
            <a:r>
              <a:rPr lang="en-AU" sz="2400" dirty="0" smtClean="0">
                <a:ea typeface="ＭＳ Ｐゴシック" charset="-128"/>
              </a:rPr>
              <a:t>UK </a:t>
            </a:r>
            <a:r>
              <a:rPr lang="en-AU" sz="2400" dirty="0" smtClean="0">
                <a:ea typeface="ＭＳ Ｐゴシック" charset="-128"/>
              </a:rPr>
              <a:t>issues</a:t>
            </a:r>
          </a:p>
          <a:p>
            <a:pPr marL="53975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AU" sz="2400" dirty="0" smtClean="0">
                <a:ea typeface="ＭＳ Ｐゴシック" charset="-128"/>
              </a:rPr>
              <a:t>Australian issues</a:t>
            </a:r>
          </a:p>
          <a:p>
            <a:pPr marL="53975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AU" altLang="en-US" sz="2400" dirty="0" smtClean="0">
                <a:ea typeface="ＭＳ Ｐゴシック" charset="-128"/>
              </a:rPr>
              <a:t>Google, Facebook and social media privacy? (move fast)</a:t>
            </a:r>
            <a:endParaRPr lang="en-AU" sz="2400" dirty="0" smtClean="0">
              <a:ea typeface="ＭＳ Ｐゴシック" charset="-128"/>
            </a:endParaRPr>
          </a:p>
          <a:p>
            <a:pPr marL="539750" indent="-457200" eaLnBrk="1" hangingPunct="1">
              <a:buFont typeface="+mj-lt"/>
              <a:buAutoNum type="arabicPeriod"/>
            </a:pPr>
            <a:r>
              <a:rPr lang="en-US" sz="2400" dirty="0" smtClean="0">
                <a:ea typeface="ＭＳ Ｐゴシック" charset="-128"/>
              </a:rPr>
              <a:t>IT security undermined</a:t>
            </a:r>
          </a:p>
          <a:p>
            <a:pPr marL="539750" indent="-457200" eaLnBrk="1" hangingPunct="1">
              <a:buFont typeface="+mj-lt"/>
              <a:buAutoNum type="arabicPeriod"/>
            </a:pPr>
            <a:r>
              <a:rPr lang="en-US" sz="2400" dirty="0" smtClean="0">
                <a:ea typeface="ＭＳ Ｐゴシック" charset="-128"/>
              </a:rPr>
              <a:t>Data Sovereignty and cloud</a:t>
            </a:r>
          </a:p>
          <a:p>
            <a:pPr marL="539750" indent="-457200" eaLnBrk="1" hangingPunct="1">
              <a:buFont typeface="+mj-lt"/>
              <a:buAutoNum type="arabicPeriod"/>
            </a:pPr>
            <a:r>
              <a:rPr lang="en-US" sz="2400" dirty="0" smtClean="0">
                <a:ea typeface="ＭＳ Ｐゴシック" charset="-128"/>
              </a:rPr>
              <a:t>Whistleblowers</a:t>
            </a:r>
            <a:r>
              <a:rPr lang="en-US" sz="2400" baseline="0" dirty="0" smtClean="0">
                <a:ea typeface="ＭＳ Ｐゴシック" charset="-128"/>
              </a:rPr>
              <a:t> and leakers</a:t>
            </a:r>
            <a:endParaRPr lang="en-US" sz="2400" dirty="0" smtClean="0">
              <a:ea typeface="ＭＳ Ｐゴシック" charset="-128"/>
            </a:endParaRPr>
          </a:p>
          <a:p>
            <a:pPr marL="539750" indent="-457200" eaLnBrk="1" hangingPunct="1">
              <a:buFont typeface="+mj-lt"/>
              <a:buAutoNum type="arabicPeriod"/>
            </a:pPr>
            <a:r>
              <a:rPr lang="en-US" sz="2400" dirty="0" smtClean="0">
                <a:ea typeface="ＭＳ Ｐゴシック" charset="-128"/>
              </a:rPr>
              <a:t>Big Data and predictive analytics</a:t>
            </a:r>
          </a:p>
          <a:p>
            <a:pPr marL="539750" indent="-457200" eaLnBrk="1" hangingPunct="1">
              <a:buFont typeface="+mj-lt"/>
              <a:buAutoNum type="arabicPeriod"/>
            </a:pPr>
            <a:r>
              <a:rPr lang="en-AU" sz="2400" dirty="0" smtClean="0">
                <a:ea typeface="ＭＳ Ｐゴシック" charset="-128"/>
              </a:rPr>
              <a:t>Panopticon and chilling effect</a:t>
            </a:r>
          </a:p>
          <a:p>
            <a:pPr eaLnBrk="1" hangingPunct="1"/>
            <a:endParaRPr lang="en-AU" sz="2400" dirty="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Apple v FBI:</a:t>
            </a:r>
            <a:r>
              <a:rPr lang="en-AU" baseline="0" dirty="0" smtClean="0"/>
              <a:t>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Creation of a temporary back door</a:t>
            </a:r>
          </a:p>
          <a:p>
            <a:r>
              <a:rPr lang="en-AU" dirty="0" smtClean="0"/>
              <a:t>Custom creation on request</a:t>
            </a:r>
          </a:p>
          <a:p>
            <a:r>
              <a:rPr lang="en-AU" dirty="0" smtClean="0"/>
              <a:t>A special version of </a:t>
            </a:r>
            <a:r>
              <a:rPr lang="en-AU" dirty="0" err="1" smtClean="0"/>
              <a:t>crackable</a:t>
            </a:r>
            <a:r>
              <a:rPr lang="en-AU" dirty="0" smtClean="0"/>
              <a:t> OS</a:t>
            </a:r>
          </a:p>
          <a:p>
            <a:r>
              <a:rPr lang="en-AU" dirty="0" smtClean="0"/>
              <a:t>Breach IT security of its own OS</a:t>
            </a:r>
          </a:p>
          <a:p>
            <a:r>
              <a:rPr lang="en-AU" dirty="0" smtClean="0"/>
              <a:t>First of many? Test case?</a:t>
            </a:r>
          </a:p>
          <a:p>
            <a:r>
              <a:rPr lang="en-AU" dirty="0" smtClean="0"/>
              <a:t>How would you resist after #1?</a:t>
            </a:r>
          </a:p>
          <a:p>
            <a:r>
              <a:rPr lang="en-AU" dirty="0" smtClean="0"/>
              <a:t>Selective political choice: manipulation of debate? Or good example?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1322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1331640" y="404664"/>
            <a:ext cx="7499350" cy="1143000"/>
          </a:xfrm>
        </p:spPr>
        <p:txBody>
          <a:bodyPr>
            <a:normAutofit/>
          </a:bodyPr>
          <a:lstStyle/>
          <a:p>
            <a:r>
              <a:rPr lang="en-AU" sz="3200" dirty="0" smtClean="0"/>
              <a:t>External risks of ‘personal information’ </a:t>
            </a:r>
            <a:br>
              <a:rPr lang="en-AU" sz="3200" dirty="0" smtClean="0"/>
            </a:br>
            <a:r>
              <a:rPr lang="en-AU" sz="3200" dirty="0" smtClean="0"/>
              <a:t>used for an unintended purpose?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967036" y="1844824"/>
            <a:ext cx="8141468" cy="5064968"/>
          </a:xfrm>
        </p:spPr>
        <p:txBody>
          <a:bodyPr/>
          <a:lstStyle/>
          <a:p>
            <a:r>
              <a:rPr lang="en-AU" sz="2400" dirty="0" smtClean="0"/>
              <a:t>OECD Privacy Principles (not US) focus on purpose</a:t>
            </a:r>
          </a:p>
          <a:p>
            <a:r>
              <a:rPr lang="en-AU" sz="2400" dirty="0" smtClean="0"/>
              <a:t>Prospects for employment, insurance, housing, travel, security clearance, public office …</a:t>
            </a:r>
          </a:p>
          <a:p>
            <a:r>
              <a:rPr lang="en-AU" sz="2400" dirty="0" smtClean="0"/>
              <a:t>Damage personal relationships, trust, family, marriage, sex …</a:t>
            </a:r>
          </a:p>
          <a:p>
            <a:r>
              <a:rPr lang="en-AU" sz="2400" dirty="0" smtClean="0"/>
              <a:t>Sexual or other harassment, smearing, shaming, vilification</a:t>
            </a:r>
          </a:p>
          <a:p>
            <a:r>
              <a:rPr lang="en-AU" sz="2400" dirty="0" smtClean="0"/>
              <a:t>ID theft, fraud, burglary, robbery, scams, framing</a:t>
            </a:r>
          </a:p>
          <a:p>
            <a:r>
              <a:rPr lang="en-AU" sz="2400" dirty="0" smtClean="0"/>
              <a:t>Profiling as national security, criminal, or political risk; blackmail</a:t>
            </a:r>
          </a:p>
          <a:p>
            <a:r>
              <a:rPr lang="en-AU" sz="2400" dirty="0" smtClean="0"/>
              <a:t>Recruitment into inappropriate activities by pressure</a:t>
            </a:r>
          </a:p>
          <a:p>
            <a:r>
              <a:rPr lang="en-AU" sz="2400" dirty="0" smtClean="0"/>
              <a:t>Personalised messaging designed to ‘go under the radar’, use personal preferences to avoid critical assessment of message</a:t>
            </a:r>
          </a:p>
        </p:txBody>
      </p:sp>
    </p:spTree>
    <p:extLst>
      <p:ext uri="{BB962C8B-B14F-4D97-AF65-F5344CB8AC3E}">
        <p14:creationId xmlns:p14="http://schemas.microsoft.com/office/powerpoint/2010/main" val="290622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49935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539750" indent="-457200" eaLnBrk="1" hangingPunct="1"/>
            <a:r>
              <a:rPr lang="en-AU" sz="4400" dirty="0" smtClean="0">
                <a:ea typeface="ＭＳ Ｐゴシック" charset="-128"/>
              </a:rPr>
              <a:t>Panopticon and chilling effect</a:t>
            </a:r>
            <a:endParaRPr lang="en-US" sz="4400" dirty="0" smtClean="0">
              <a:ea typeface="ＭＳ Ｐゴシック" charset="-128"/>
            </a:endParaRPr>
          </a:p>
        </p:txBody>
      </p:sp>
      <p:sp>
        <p:nvSpPr>
          <p:cNvPr id="53250" name="Content Placeholder 2"/>
          <p:cNvSpPr>
            <a:spLocks noGrp="1"/>
          </p:cNvSpPr>
          <p:nvPr>
            <p:ph idx="1"/>
          </p:nvPr>
        </p:nvSpPr>
        <p:spPr>
          <a:xfrm>
            <a:off x="1435100" y="1124744"/>
            <a:ext cx="7499350" cy="5016624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Psychological impact of surveillance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Often not taken into account enough</a:t>
            </a:r>
          </a:p>
          <a:p>
            <a:pPr eaLnBrk="1" hangingPunct="1"/>
            <a:r>
              <a:rPr lang="en-US" i="1" dirty="0" smtClean="0">
                <a:ea typeface="ＭＳ Ｐゴシック" charset="-128"/>
                <a:hlinkClick r:id="rId2"/>
              </a:rPr>
              <a:t>SF v </a:t>
            </a:r>
            <a:r>
              <a:rPr lang="en-US" i="1" dirty="0" err="1" smtClean="0">
                <a:ea typeface="ＭＳ Ｐゴシック" charset="-128"/>
                <a:hlinkClick r:id="rId2"/>
              </a:rPr>
              <a:t>Shoalhaven</a:t>
            </a:r>
            <a:r>
              <a:rPr lang="en-US" i="1" dirty="0" smtClean="0">
                <a:ea typeface="ＭＳ Ｐゴシック" charset="-128"/>
                <a:hlinkClick r:id="rId2"/>
              </a:rPr>
              <a:t> </a:t>
            </a:r>
            <a:r>
              <a:rPr lang="en-US" dirty="0" smtClean="0">
                <a:ea typeface="ＭＳ Ｐゴシック" charset="-128"/>
              </a:rPr>
              <a:t>CCTV: this was motive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Information is power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One way/asymmetric visible observation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Consciousness of being spied on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Changes </a:t>
            </a:r>
            <a:r>
              <a:rPr lang="en-US" dirty="0" err="1" smtClean="0">
                <a:ea typeface="ＭＳ Ｐゴシック" charset="-128"/>
              </a:rPr>
              <a:t>behaviour</a:t>
            </a:r>
            <a:r>
              <a:rPr lang="en-US" dirty="0" smtClean="0">
                <a:ea typeface="ＭＳ Ｐゴシック" charset="-128"/>
              </a:rPr>
              <a:t>, thoughts, </a:t>
            </a:r>
            <a:r>
              <a:rPr lang="en-US" dirty="0" err="1" smtClean="0">
                <a:ea typeface="ＭＳ Ｐゴシック" charset="-128"/>
              </a:rPr>
              <a:t>comms</a:t>
            </a:r>
            <a:r>
              <a:rPr lang="en-US" dirty="0" smtClean="0">
                <a:ea typeface="ＭＳ Ｐゴシック" charset="-128"/>
              </a:rPr>
              <a:t>.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Whither free speech, freedom of thought, freedom of association?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Deliberate method of Chinese monitoring</a:t>
            </a:r>
          </a:p>
          <a:p>
            <a:pPr eaLnBrk="1" hangingPunct="1"/>
            <a:endParaRPr lang="en-US" dirty="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</a:rPr>
              <a:t>Questions and Discussion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</a:rPr>
              <a:t>Thanks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en-AU" dirty="0" smtClean="0">
              <a:ea typeface="ＭＳ Ｐゴシック" charset="-128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AU" dirty="0" smtClean="0">
                <a:ea typeface="ＭＳ Ｐゴシック" charset="-128"/>
              </a:rPr>
              <a:t>David Vaile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AU" dirty="0" smtClean="0">
                <a:ea typeface="ＭＳ Ｐゴシック" charset="-128"/>
              </a:rPr>
              <a:t>Cyberspace Law and Policy Community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AU" dirty="0" smtClean="0">
                <a:ea typeface="ＭＳ Ｐゴシック" charset="-128"/>
              </a:rPr>
              <a:t>Faculty of Law, University of NSW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AU" dirty="0" smtClean="0">
                <a:uFill>
                  <a:solidFill>
                    <a:schemeClr val="bg1"/>
                  </a:solidFill>
                </a:uFill>
                <a:ea typeface="ＭＳ Ｐゴシック" charset="-128"/>
                <a:hlinkClick r:id="rId2"/>
              </a:rPr>
              <a:t>http://www.cyberlawcentre.org/</a:t>
            </a:r>
            <a:endParaRPr lang="en-AU" dirty="0" smtClean="0">
              <a:uFill>
                <a:solidFill>
                  <a:schemeClr val="bg1"/>
                </a:solidFill>
              </a:uFill>
              <a:ea typeface="ＭＳ Ｐゴシック" charset="-128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AU" u="sng" dirty="0" smtClean="0">
                <a:uFill>
                  <a:solidFill>
                    <a:schemeClr val="bg1"/>
                  </a:solidFill>
                </a:uFill>
                <a:ea typeface="ＭＳ Ｐゴシック" charset="-128"/>
                <a:hlinkClick r:id="rId3"/>
              </a:rPr>
              <a:t>d.vaile@unsw.edu.au</a:t>
            </a:r>
            <a:endParaRPr lang="en-AU" u="sng" dirty="0" smtClean="0">
              <a:uFill>
                <a:solidFill>
                  <a:schemeClr val="bg1"/>
                </a:solidFill>
              </a:uFill>
              <a:ea typeface="ＭＳ Ｐゴシック" charset="-128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AU" u="sng" dirty="0">
                <a:uFill>
                  <a:solidFill>
                    <a:schemeClr val="bg1"/>
                  </a:solidFill>
                </a:uFill>
                <a:ea typeface="ＭＳ Ｐゴシック" charset="-128"/>
                <a:hlinkClick r:id="rId4"/>
              </a:rPr>
              <a:t>https://flipboard.com/@</a:t>
            </a:r>
            <a:r>
              <a:rPr lang="en-AU" u="sng" dirty="0" smtClean="0">
                <a:uFill>
                  <a:solidFill>
                    <a:schemeClr val="bg1"/>
                  </a:solidFill>
                </a:uFill>
                <a:ea typeface="ＭＳ Ｐゴシック" charset="-128"/>
                <a:hlinkClick r:id="rId4"/>
              </a:rPr>
              <a:t>unsecurity</a:t>
            </a:r>
            <a:r>
              <a:rPr lang="en-AU" u="sng" dirty="0" smtClean="0">
                <a:uFill>
                  <a:solidFill>
                    <a:schemeClr val="bg1"/>
                  </a:solidFill>
                </a:uFill>
                <a:ea typeface="ＭＳ Ｐゴシック" charset="-128"/>
              </a:rPr>
              <a:t>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AU" u="sng" dirty="0" smtClean="0">
                <a:uFill>
                  <a:solidFill>
                    <a:schemeClr val="bg1"/>
                  </a:solidFill>
                </a:uFill>
                <a:ea typeface="ＭＳ Ｐゴシック" charset="-128"/>
                <a:hlinkClick r:id="rId5"/>
              </a:rPr>
              <a:t>Uberveillance</a:t>
            </a:r>
            <a:endParaRPr lang="en-AU" u="sng" dirty="0" smtClean="0">
              <a:uFill>
                <a:solidFill>
                  <a:schemeClr val="bg1"/>
                </a:solidFill>
              </a:uFill>
              <a:ea typeface="ＭＳ Ｐゴシック" charset="-128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AU" dirty="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188640"/>
            <a:ext cx="7499350" cy="11430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 313 TA and pre-crime, blocking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3993" y="1412776"/>
            <a:ext cx="8398527" cy="4572000"/>
          </a:xfrm>
        </p:spPr>
        <p:txBody>
          <a:bodyPr/>
          <a:lstStyle/>
          <a:p>
            <a:r>
              <a:rPr lang="en-US" sz="2300" dirty="0"/>
              <a:t>s 313 </a:t>
            </a:r>
            <a:r>
              <a:rPr lang="en-US" sz="2300" i="1" dirty="0">
                <a:hlinkClick r:id="rId2"/>
              </a:rPr>
              <a:t>Telecommunications Act 1997 </a:t>
            </a:r>
            <a:r>
              <a:rPr lang="en-US" sz="2300" dirty="0"/>
              <a:t>(</a:t>
            </a:r>
            <a:r>
              <a:rPr lang="en-US" sz="2300" dirty="0" err="1"/>
              <a:t>Cth</a:t>
            </a:r>
            <a:r>
              <a:rPr lang="en-US" sz="2300" dirty="0"/>
              <a:t>) creates 2 ISP obligations: 313(1) ‘do your best’ re Crime Prevention, </a:t>
            </a:r>
            <a:br>
              <a:rPr lang="en-US" sz="2300" dirty="0"/>
            </a:br>
            <a:r>
              <a:rPr lang="en-US" sz="2300" dirty="0"/>
              <a:t>313(3) ‘reasonable help’ for law </a:t>
            </a:r>
            <a:r>
              <a:rPr lang="en-US" sz="2300" dirty="0" err="1"/>
              <a:t>enforcemnt</a:t>
            </a:r>
            <a:r>
              <a:rPr lang="en-US" sz="2300" dirty="0"/>
              <a:t> (interception etc.)</a:t>
            </a:r>
          </a:p>
          <a:p>
            <a:r>
              <a:rPr lang="en-US" sz="2300" dirty="0"/>
              <a:t>Confusion: no obvious power for any body to require you to do anything in 313(1) prevention, but you must help collect evidence for prosecution of specific offence (law enforcement)</a:t>
            </a:r>
          </a:p>
          <a:p>
            <a:r>
              <a:rPr lang="en-US" sz="2300" dirty="0">
                <a:hlinkClick r:id="rId3"/>
              </a:rPr>
              <a:t>Crime Prevention</a:t>
            </a:r>
            <a:r>
              <a:rPr lang="en-US" sz="2300" dirty="0"/>
              <a:t>: open ended, no evidence, no limits ‘pre-crime’</a:t>
            </a:r>
            <a:br>
              <a:rPr lang="en-US" sz="2300" dirty="0"/>
            </a:br>
            <a:r>
              <a:rPr lang="en-US" sz="2300" dirty="0">
                <a:hlinkClick r:id="rId3"/>
              </a:rPr>
              <a:t>Law Enforcement</a:t>
            </a:r>
            <a:r>
              <a:rPr lang="en-US" sz="2300" dirty="0"/>
              <a:t>: strong powers but strictly targeted, evidence.</a:t>
            </a:r>
          </a:p>
          <a:p>
            <a:r>
              <a:rPr lang="en-US" sz="2300" dirty="0"/>
              <a:t>Preparatory and ‘inchoate’ offences bridge the gap, bad trend...</a:t>
            </a:r>
          </a:p>
          <a:p>
            <a:r>
              <a:rPr lang="en-US" sz="2300" dirty="0"/>
              <a:t>Danger in creating an expectation that ISPs/CSPs have open obligation to do whatever anyone says to make Internet about CP</a:t>
            </a:r>
          </a:p>
          <a:p>
            <a:r>
              <a:rPr lang="en-US" sz="2300" dirty="0"/>
              <a:t>Easy for ISPs to just do what is asked, even </a:t>
            </a:r>
            <a:r>
              <a:rPr lang="en-US" sz="2300" dirty="0" err="1"/>
              <a:t>tho</a:t>
            </a:r>
            <a:r>
              <a:rPr lang="en-US" sz="2300" dirty="0"/>
              <a:t> 313(1) requires 0</a:t>
            </a:r>
          </a:p>
          <a:p>
            <a:r>
              <a:rPr lang="en-US" sz="2300" dirty="0"/>
              <a:t>Lack of transparency, reporting, oversight, governance, proportion?</a:t>
            </a:r>
          </a:p>
        </p:txBody>
      </p:sp>
    </p:spTree>
    <p:extLst>
      <p:ext uri="{BB962C8B-B14F-4D97-AF65-F5344CB8AC3E}">
        <p14:creationId xmlns:p14="http://schemas.microsoft.com/office/powerpoint/2010/main" val="271784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What this is about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47800"/>
            <a:ext cx="7962850" cy="5293568"/>
          </a:xfrm>
        </p:spPr>
        <p:txBody>
          <a:bodyPr/>
          <a:lstStyle/>
          <a:p>
            <a:r>
              <a:rPr lang="en-AU" dirty="0" smtClean="0"/>
              <a:t>Help you understand the complexity of debates on regulation of online surveillance</a:t>
            </a:r>
          </a:p>
          <a:p>
            <a:r>
              <a:rPr lang="en-AU" dirty="0" smtClean="0"/>
              <a:t>Reasons for caring about privacy, personal info and IT security, confidentiality</a:t>
            </a:r>
          </a:p>
          <a:p>
            <a:r>
              <a:rPr lang="en-AU" dirty="0" smtClean="0"/>
              <a:t>Critical view of governance and oversight</a:t>
            </a:r>
          </a:p>
          <a:p>
            <a:r>
              <a:rPr lang="en-AU" dirty="0" smtClean="0"/>
              <a:t>Snowden </a:t>
            </a:r>
            <a:r>
              <a:rPr lang="en-AU" dirty="0"/>
              <a:t>2013 </a:t>
            </a:r>
            <a:r>
              <a:rPr lang="en-AU" dirty="0" smtClean="0"/>
              <a:t>revelations show the terrain</a:t>
            </a:r>
          </a:p>
          <a:p>
            <a:r>
              <a:rPr lang="en-AU" dirty="0" smtClean="0"/>
              <a:t>Apple v FBI 2016 gets very specific</a:t>
            </a:r>
          </a:p>
          <a:p>
            <a:r>
              <a:rPr lang="en-AU" dirty="0" smtClean="0"/>
              <a:t>Don’t see it as black and white</a:t>
            </a:r>
          </a:p>
          <a:p>
            <a:r>
              <a:rPr lang="en-AU" dirty="0" smtClean="0"/>
              <a:t>Topic is very political, manipulated, emotive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7401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Why should I care?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Projection of risks to data subjects?</a:t>
            </a:r>
          </a:p>
          <a:p>
            <a:r>
              <a:rPr lang="en-AU" dirty="0" smtClean="0"/>
              <a:t>Panopticon/chilling effect?</a:t>
            </a:r>
          </a:p>
          <a:p>
            <a:r>
              <a:rPr lang="en-AU" dirty="0" smtClean="0"/>
              <a:t>Undermines security for all?</a:t>
            </a:r>
          </a:p>
          <a:p>
            <a:r>
              <a:rPr lang="en-AU" dirty="0" smtClean="0"/>
              <a:t>Defence and offence may not be compatible under one roof?</a:t>
            </a:r>
          </a:p>
          <a:p>
            <a:r>
              <a:rPr lang="en-AU" dirty="0" smtClean="0"/>
              <a:t>Reasonable needs of LEAs/Nat Sec</a:t>
            </a:r>
          </a:p>
          <a:p>
            <a:r>
              <a:rPr lang="en-AU" dirty="0" smtClean="0"/>
              <a:t>Militarisation of data space?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8577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</a:rPr>
              <a:t>Approach</a:t>
            </a:r>
            <a:endParaRPr lang="en-AU" dirty="0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 charset="-128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1258888" y="1447800"/>
            <a:ext cx="7675562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AU" sz="2400" dirty="0" smtClean="0">
                <a:ea typeface="ＭＳ Ｐゴシック" charset="-128"/>
              </a:rPr>
              <a:t>Important to not pre-judge issues</a:t>
            </a:r>
          </a:p>
          <a:p>
            <a:pPr eaLnBrk="1" hangingPunct="1">
              <a:lnSpc>
                <a:spcPct val="90000"/>
              </a:lnSpc>
            </a:pPr>
            <a:r>
              <a:rPr lang="en-AU" sz="2400" dirty="0" smtClean="0">
                <a:ea typeface="ＭＳ Ｐゴシック" charset="-128"/>
              </a:rPr>
              <a:t>Evidence and facts are critical</a:t>
            </a:r>
          </a:p>
          <a:p>
            <a:pPr eaLnBrk="1" hangingPunct="1">
              <a:lnSpc>
                <a:spcPct val="90000"/>
              </a:lnSpc>
            </a:pPr>
            <a:r>
              <a:rPr lang="en-AU" sz="2400" dirty="0" smtClean="0">
                <a:ea typeface="ＭＳ Ｐゴシック" charset="-128"/>
              </a:rPr>
              <a:t>Spin is used to obfuscate both technical and legal issues</a:t>
            </a:r>
          </a:p>
          <a:p>
            <a:pPr eaLnBrk="1" hangingPunct="1">
              <a:lnSpc>
                <a:spcPct val="90000"/>
              </a:lnSpc>
            </a:pPr>
            <a:r>
              <a:rPr lang="en-AU" sz="2400" dirty="0" smtClean="0">
                <a:ea typeface="ＭＳ Ｐゴシック" charset="-128"/>
              </a:rPr>
              <a:t>There are justifications for some uses of this tech</a:t>
            </a:r>
          </a:p>
          <a:p>
            <a:pPr eaLnBrk="1" hangingPunct="1">
              <a:lnSpc>
                <a:spcPct val="90000"/>
              </a:lnSpc>
            </a:pPr>
            <a:r>
              <a:rPr lang="en-AU" sz="2400" dirty="0" smtClean="0">
                <a:ea typeface="ＭＳ Ｐゴシック" charset="-128"/>
              </a:rPr>
              <a:t>But people have fought for hundreds of years to avoid oppression by </a:t>
            </a:r>
            <a:r>
              <a:rPr lang="en-AU" sz="2400" dirty="0" smtClean="0">
                <a:ea typeface="ＭＳ Ｐゴシック" charset="-128"/>
              </a:rPr>
              <a:t>their own states and government</a:t>
            </a:r>
            <a:endParaRPr lang="en-AU" sz="2400" dirty="0" smtClean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AU" sz="2400" dirty="0" smtClean="0">
                <a:ea typeface="ＭＳ Ｐゴシック" charset="-128"/>
              </a:rPr>
              <a:t>Questions about proper levels of oversight, proper uses of technology, proper restraints, oversight</a:t>
            </a:r>
          </a:p>
          <a:p>
            <a:pPr eaLnBrk="1" hangingPunct="1">
              <a:lnSpc>
                <a:spcPct val="90000"/>
              </a:lnSpc>
            </a:pPr>
            <a:r>
              <a:rPr lang="en-AU" sz="2400" dirty="0" smtClean="0">
                <a:ea typeface="ＭＳ Ｐゴシック" charset="-128"/>
              </a:rPr>
              <a:t>Most important – identify the issues, and the strength of evidence</a:t>
            </a:r>
          </a:p>
          <a:p>
            <a:pPr eaLnBrk="1" hangingPunct="1">
              <a:lnSpc>
                <a:spcPct val="90000"/>
              </a:lnSpc>
            </a:pPr>
            <a:r>
              <a:rPr lang="en-AU" sz="2400" dirty="0" smtClean="0">
                <a:ea typeface="ＭＳ Ｐゴシック" charset="-128"/>
              </a:rPr>
              <a:t>Open-</a:t>
            </a:r>
            <a:r>
              <a:rPr lang="en-AU" sz="2400" dirty="0" err="1" smtClean="0">
                <a:ea typeface="ＭＳ Ｐゴシック" charset="-128"/>
              </a:rPr>
              <a:t>ness</a:t>
            </a:r>
            <a:r>
              <a:rPr lang="en-AU" sz="2400" dirty="0" smtClean="0">
                <a:ea typeface="ＭＳ Ｐゴシック" charset="-128"/>
              </a:rPr>
              <a:t> cannot be complete, but is the foundation of the system we are protecting – how far can secrecy help?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100" y="274638"/>
            <a:ext cx="7499350" cy="922114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AU" sz="4400" dirty="0" smtClean="0">
                <a:ea typeface="ＭＳ Ｐゴシック" charset="-128"/>
              </a:rPr>
              <a:t>Programs Snowden revealed?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idx="1"/>
          </p:nvPr>
        </p:nvSpPr>
        <p:spPr>
          <a:xfrm>
            <a:off x="1187624" y="1196752"/>
            <a:ext cx="7848872" cy="5544616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‘Collect it all’</a:t>
            </a:r>
          </a:p>
          <a:p>
            <a:pPr eaLnBrk="1" hangingPunct="1"/>
            <a:r>
              <a:rPr lang="en-US" dirty="0">
                <a:ea typeface="ＭＳ Ｐゴシック" charset="-128"/>
              </a:rPr>
              <a:t>Phone, </a:t>
            </a:r>
            <a:r>
              <a:rPr lang="en-US" dirty="0" smtClean="0">
                <a:ea typeface="ＭＳ Ｐゴシック" charset="-128"/>
              </a:rPr>
              <a:t>Email, </a:t>
            </a:r>
            <a:r>
              <a:rPr lang="en-US" dirty="0" smtClean="0">
                <a:ea typeface="ＭＳ Ｐゴシック" charset="-128"/>
              </a:rPr>
              <a:t>‘metadata’, content</a:t>
            </a:r>
            <a:endParaRPr lang="en-US" dirty="0" smtClean="0">
              <a:ea typeface="ＭＳ Ｐゴシック" charset="-128"/>
            </a:endParaRPr>
          </a:p>
          <a:p>
            <a:pPr eaLnBrk="1" hangingPunct="1"/>
            <a:r>
              <a:rPr lang="en-US" dirty="0" err="1" smtClean="0">
                <a:ea typeface="ＭＳ Ｐゴシック" charset="-128"/>
              </a:rPr>
              <a:t>Fibre</a:t>
            </a:r>
            <a:r>
              <a:rPr lang="en-US" dirty="0" smtClean="0">
                <a:ea typeface="ＭＳ Ｐゴシック" charset="-128"/>
              </a:rPr>
              <a:t> backbones</a:t>
            </a:r>
            <a:endParaRPr lang="en-US" dirty="0" smtClean="0">
              <a:ea typeface="ＭＳ Ｐゴシック" charset="-128"/>
            </a:endParaRPr>
          </a:p>
          <a:p>
            <a:pPr eaLnBrk="1" hangingPunct="1"/>
            <a:r>
              <a:rPr lang="en-US" dirty="0" smtClean="0">
                <a:ea typeface="ＭＳ Ｐゴシック" charset="-128"/>
              </a:rPr>
              <a:t>Security backdoors, weak </a:t>
            </a:r>
            <a:r>
              <a:rPr lang="en-US" dirty="0" smtClean="0">
                <a:ea typeface="ＭＳ Ｐゴシック" charset="-128"/>
              </a:rPr>
              <a:t>crypto (NIST)</a:t>
            </a:r>
            <a:endParaRPr lang="en-US" dirty="0" smtClean="0">
              <a:ea typeface="ＭＳ Ｐゴシック" charset="-128"/>
            </a:endParaRPr>
          </a:p>
          <a:p>
            <a:pPr eaLnBrk="1" hangingPunct="1"/>
            <a:r>
              <a:rPr lang="en-US" dirty="0" smtClean="0">
                <a:ea typeface="ＭＳ Ｐゴシック" charset="-128"/>
              </a:rPr>
              <a:t>Cooperation with ISPs, ICHs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Sharing with 5 eyes, Israel</a:t>
            </a:r>
            <a:r>
              <a:rPr lang="en-US" dirty="0" smtClean="0">
                <a:ea typeface="ＭＳ Ｐゴシック" charset="-128"/>
              </a:rPr>
              <a:t>…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Targeting other </a:t>
            </a:r>
            <a:r>
              <a:rPr lang="en-US" dirty="0" err="1" smtClean="0">
                <a:ea typeface="ＭＳ Ｐゴシック" charset="-128"/>
              </a:rPr>
              <a:t>govts</a:t>
            </a:r>
            <a:r>
              <a:rPr lang="en-US" dirty="0" smtClean="0">
                <a:ea typeface="ＭＳ Ｐゴシック" charset="-128"/>
              </a:rPr>
              <a:t>., commercial? (ET)</a:t>
            </a:r>
            <a:endParaRPr lang="en-US" dirty="0" smtClean="0">
              <a:ea typeface="ＭＳ Ｐゴシック" charset="-128"/>
            </a:endParaRPr>
          </a:p>
          <a:p>
            <a:pPr eaLnBrk="1" hangingPunct="1"/>
            <a:r>
              <a:rPr lang="en-US" dirty="0" smtClean="0">
                <a:ea typeface="ＭＳ Ｐゴシック" charset="-128"/>
              </a:rPr>
              <a:t>Retention, targeting of </a:t>
            </a:r>
            <a:r>
              <a:rPr lang="en-US" dirty="0" smtClean="0">
                <a:ea typeface="ＭＳ Ｐゴシック" charset="-128"/>
              </a:rPr>
              <a:t>encrypted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Use for drone targeting in undeclared wars?</a:t>
            </a:r>
            <a:endParaRPr lang="en-US" dirty="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AU" sz="4400" dirty="0" smtClean="0">
                <a:ea typeface="ＭＳ Ｐゴシック" charset="-128"/>
              </a:rPr>
              <a:t>US legal issues?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idx="1"/>
          </p:nvPr>
        </p:nvSpPr>
        <p:spPr>
          <a:xfrm>
            <a:off x="1187624" y="1447800"/>
            <a:ext cx="7746826" cy="48006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4</a:t>
            </a:r>
            <a:r>
              <a:rPr lang="en-US" baseline="30000" dirty="0" smtClean="0">
                <a:ea typeface="ＭＳ Ｐゴシック" charset="-128"/>
              </a:rPr>
              <a:t>th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dirty="0" err="1" smtClean="0">
                <a:ea typeface="ＭＳ Ｐゴシック" charset="-128"/>
              </a:rPr>
              <a:t>Amdt</a:t>
            </a:r>
            <a:r>
              <a:rPr lang="en-US" dirty="0" smtClean="0">
                <a:ea typeface="ＭＳ Ｐゴシック" charset="-128"/>
              </a:rPr>
              <a:t> Constitution: warrant, suspicion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Legal basis: </a:t>
            </a:r>
            <a:r>
              <a:rPr lang="en-US" i="1" dirty="0" smtClean="0">
                <a:ea typeface="ＭＳ Ｐゴシック" charset="-128"/>
              </a:rPr>
              <a:t>FISA</a:t>
            </a:r>
            <a:r>
              <a:rPr lang="en-US" dirty="0" smtClean="0">
                <a:ea typeface="ＭＳ Ｐゴシック" charset="-128"/>
              </a:rPr>
              <a:t>, </a:t>
            </a:r>
            <a:r>
              <a:rPr lang="en-US" i="1" dirty="0" smtClean="0">
                <a:ea typeface="ＭＳ Ｐゴシック" charset="-128"/>
              </a:rPr>
              <a:t>Patriot Act</a:t>
            </a:r>
            <a:r>
              <a:rPr lang="en-US" dirty="0" smtClean="0">
                <a:ea typeface="ＭＳ Ｐゴシック" charset="-128"/>
              </a:rPr>
              <a:t>, </a:t>
            </a:r>
            <a:r>
              <a:rPr lang="en-US" dirty="0" err="1" smtClean="0">
                <a:ea typeface="ＭＳ Ｐゴシック" charset="-128"/>
              </a:rPr>
              <a:t>ss</a:t>
            </a:r>
            <a:r>
              <a:rPr lang="en-US" dirty="0" smtClean="0">
                <a:ea typeface="ＭＳ Ｐゴシック" charset="-128"/>
              </a:rPr>
              <a:t> 702, 215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(</a:t>
            </a:r>
            <a:r>
              <a:rPr lang="en-US" i="1" dirty="0" smtClean="0">
                <a:ea typeface="ＭＳ Ｐゴシック" charset="-128"/>
                <a:hlinkClick r:id="rId2"/>
              </a:rPr>
              <a:t>Data Sovereignty and the Cloud </a:t>
            </a:r>
            <a:r>
              <a:rPr lang="en-US" dirty="0" smtClean="0">
                <a:ea typeface="ＭＳ Ｐゴシック" charset="-128"/>
              </a:rPr>
              <a:t>report)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Oversight by FIS court – anomalies?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“US person:” jurisdiction split w. agencies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Executive oversight? Legislative oversight?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PCLOB reports: one invalid, other valid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Little or no evidence of effectiveness alone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Recent Congressional cancel one, rest++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AU" sz="4400" dirty="0" smtClean="0">
                <a:ea typeface="ＭＳ Ｐゴシック" charset="-128"/>
              </a:rPr>
              <a:t>UK issues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idx="1"/>
          </p:nvPr>
        </p:nvSpPr>
        <p:spPr>
          <a:xfrm>
            <a:off x="1187624" y="1447800"/>
            <a:ext cx="7704856" cy="5149552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Lack of 1</a:t>
            </a:r>
            <a:r>
              <a:rPr lang="en-US" baseline="30000" dirty="0" smtClean="0">
                <a:ea typeface="ＭＳ Ｐゴシック" charset="-128"/>
              </a:rPr>
              <a:t>st</a:t>
            </a:r>
            <a:r>
              <a:rPr lang="en-US" dirty="0" smtClean="0">
                <a:ea typeface="ＭＳ Ｐゴシック" charset="-128"/>
              </a:rPr>
              <a:t> Amendment US Constitution: ‘prior restraint’ on publication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Legal basis: vaguer?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GCHQ – outsourcing </a:t>
            </a:r>
            <a:r>
              <a:rPr lang="en-US" dirty="0" smtClean="0">
                <a:ea typeface="ＭＳ Ｐゴシック" charset="-128"/>
              </a:rPr>
              <a:t>tasks </a:t>
            </a:r>
            <a:r>
              <a:rPr lang="en-US" dirty="0" smtClean="0">
                <a:ea typeface="ＭＳ Ｐゴシック" charset="-128"/>
              </a:rPr>
              <a:t>illegal for NSA?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Extent of activities in the EU?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ECJ – Data Retention Directive invalid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Many countries pull back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RIPA 2015</a:t>
            </a:r>
            <a:r>
              <a:rPr lang="en-US" dirty="0">
                <a:ea typeface="ＭＳ Ｐゴシック" charset="-128"/>
              </a:rPr>
              <a:t>: Deep </a:t>
            </a:r>
            <a:r>
              <a:rPr lang="en-US" dirty="0" smtClean="0">
                <a:ea typeface="ＭＳ Ｐゴシック" charset="-128"/>
              </a:rPr>
              <a:t>review. D</a:t>
            </a:r>
            <a:r>
              <a:rPr lang="en-US" dirty="0" smtClean="0">
                <a:ea typeface="ＭＳ Ｐゴシック" charset="-128"/>
              </a:rPr>
              <a:t>ouble down.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2016: attack on E2E Crypto</a:t>
            </a:r>
            <a:endParaRPr lang="en-US" dirty="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AU" sz="4400" dirty="0" smtClean="0">
                <a:ea typeface="ＭＳ Ｐゴシック" charset="-128"/>
              </a:rPr>
              <a:t>Australian issues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idx="1"/>
          </p:nvPr>
        </p:nvSpPr>
        <p:spPr>
          <a:xfrm>
            <a:off x="1435100" y="1268760"/>
            <a:ext cx="7499350" cy="558924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Data Retention plan, new law</a:t>
            </a:r>
          </a:p>
          <a:p>
            <a:pPr eaLnBrk="1" hangingPunct="1"/>
            <a:r>
              <a:rPr lang="en-US" dirty="0">
                <a:ea typeface="ＭＳ Ｐゴシック" charset="-128"/>
              </a:rPr>
              <a:t>IP v4 exhaustion, CG-NAT, 30K samples?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Legal basis: vaguer?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ASD etc – outsourcing some tasks illegal for NSA?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5-Eyes role</a:t>
            </a:r>
          </a:p>
          <a:p>
            <a:pPr eaLnBrk="1" hangingPunct="1"/>
            <a:r>
              <a:rPr lang="en-US" dirty="0" smtClean="0">
                <a:ea typeface="ＭＳ Ｐゴシック" charset="-128"/>
                <a:hlinkClick r:id="rId2"/>
              </a:rPr>
              <a:t>Telecommunications Act </a:t>
            </a:r>
            <a:r>
              <a:rPr lang="en-US" dirty="0" smtClean="0">
                <a:ea typeface="ＭＳ Ｐゴシック" charset="-128"/>
              </a:rPr>
              <a:t>s313?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Lack of transparency?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‘Proportionality’: how balance ‘security’ cf. privacy, PI security, confidentiality?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1868</TotalTime>
  <Words>1498</Words>
  <Application>Microsoft Office PowerPoint</Application>
  <PresentationFormat>On-screen Show (4:3)</PresentationFormat>
  <Paragraphs>219</Paragraphs>
  <Slides>25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Solstice</vt:lpstr>
      <vt:lpstr>Uberveillance</vt:lpstr>
      <vt:lpstr>Outline</vt:lpstr>
      <vt:lpstr>What this is about</vt:lpstr>
      <vt:lpstr>Why should I care?</vt:lpstr>
      <vt:lpstr>Approach</vt:lpstr>
      <vt:lpstr>Programs Snowden revealed?</vt:lpstr>
      <vt:lpstr>US legal issues?</vt:lpstr>
      <vt:lpstr>UK issues</vt:lpstr>
      <vt:lpstr>Australian issues</vt:lpstr>
      <vt:lpstr>Data Sovereignty and the Cloud</vt:lpstr>
      <vt:lpstr>Google, Facebook &amp; social media privacy? </vt:lpstr>
      <vt:lpstr>‘Move Fast and Break Things’ </vt:lpstr>
      <vt:lpstr>What’s the blind spot of the  ‘smartest guys in the room’?</vt:lpstr>
      <vt:lpstr>Uberveillance After Snowden</vt:lpstr>
      <vt:lpstr>Whistleblowers and leakers</vt:lpstr>
      <vt:lpstr>IT security undermined</vt:lpstr>
      <vt:lpstr>Big Data: Fun, but is it safe?</vt:lpstr>
      <vt:lpstr>Big Data and predictive analytics</vt:lpstr>
      <vt:lpstr>Apple v FBI: scenario / arguments</vt:lpstr>
      <vt:lpstr>Apple v FBI: issues</vt:lpstr>
      <vt:lpstr>External risks of ‘personal information’  used for an unintended purpose?</vt:lpstr>
      <vt:lpstr>Panopticon and chilling effect</vt:lpstr>
      <vt:lpstr>Questions and Discussion</vt:lpstr>
      <vt:lpstr>Thanks</vt:lpstr>
      <vt:lpstr>s 313 TA and pre-crime, blocking</vt:lpstr>
    </vt:vector>
  </TitlesOfParts>
  <Company>UNSW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and Ethics</dc:title>
  <dc:creator>-</dc:creator>
  <cp:lastModifiedBy>David Vaile</cp:lastModifiedBy>
  <cp:revision>75</cp:revision>
  <dcterms:created xsi:type="dcterms:W3CDTF">2004-05-17T09:21:12Z</dcterms:created>
  <dcterms:modified xsi:type="dcterms:W3CDTF">2016-09-07T01:56:47Z</dcterms:modified>
</cp:coreProperties>
</file>