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76" r:id="rId4"/>
    <p:sldId id="361" r:id="rId5"/>
    <p:sldId id="354" r:id="rId6"/>
    <p:sldId id="355" r:id="rId7"/>
    <p:sldId id="349" r:id="rId8"/>
    <p:sldId id="346" r:id="rId9"/>
    <p:sldId id="351" r:id="rId10"/>
    <p:sldId id="367" r:id="rId11"/>
    <p:sldId id="368" r:id="rId12"/>
    <p:sldId id="369" r:id="rId13"/>
    <p:sldId id="370" r:id="rId14"/>
    <p:sldId id="363" r:id="rId15"/>
    <p:sldId id="357" r:id="rId16"/>
    <p:sldId id="352" r:id="rId17"/>
    <p:sldId id="348" r:id="rId18"/>
    <p:sldId id="366" r:id="rId19"/>
    <p:sldId id="334" r:id="rId20"/>
    <p:sldId id="359" r:id="rId21"/>
    <p:sldId id="371" r:id="rId22"/>
    <p:sldId id="365" r:id="rId23"/>
    <p:sldId id="360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43" r:id="rId34"/>
    <p:sldId id="282" r:id="rId35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 V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outline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105" d="100"/>
          <a:sy n="105" d="100"/>
        </p:scale>
        <p:origin x="-5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commentAuthors" Target="commentAuthors.xml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notesMaster" Target="notesMasters/notesMaster1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31" Type="http://schemas.openxmlformats.org/officeDocument/2006/relationships/slide" Target="slides/slide33.xml"/><Relationship Id="rId7" Type="http://schemas.openxmlformats.org/officeDocument/2006/relationships/slide" Target="slides/slide8.xml"/><Relationship Id="rId1" Type="http://schemas.openxmlformats.org/officeDocument/2006/relationships/slide" Target="slides/slide1.xml"/><Relationship Id="rId24" Type="http://schemas.openxmlformats.org/officeDocument/2006/relationships/slide" Target="slides/slide26.xml"/><Relationship Id="rId25" Type="http://schemas.openxmlformats.org/officeDocument/2006/relationships/slide" Target="slides/slide27.xml"/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0" Type="http://schemas.openxmlformats.org/officeDocument/2006/relationships/slide" Target="slides/slide11.xml"/><Relationship Id="rId12" Type="http://schemas.openxmlformats.org/officeDocument/2006/relationships/slide" Target="slides/slide13.xml"/><Relationship Id="rId17" Type="http://schemas.openxmlformats.org/officeDocument/2006/relationships/slide" Target="slides/slide19.xml"/><Relationship Id="rId9" Type="http://schemas.openxmlformats.org/officeDocument/2006/relationships/slide" Target="slides/slide10.xml"/><Relationship Id="rId18" Type="http://schemas.openxmlformats.org/officeDocument/2006/relationships/slide" Target="slides/slide20.xml"/><Relationship Id="rId3" Type="http://schemas.openxmlformats.org/officeDocument/2006/relationships/slide" Target="slides/slide3.xml"/><Relationship Id="rId27" Type="http://schemas.openxmlformats.org/officeDocument/2006/relationships/slide" Target="slides/slide29.xml"/><Relationship Id="rId14" Type="http://schemas.openxmlformats.org/officeDocument/2006/relationships/slide" Target="slides/slide15.xml"/><Relationship Id="rId23" Type="http://schemas.openxmlformats.org/officeDocument/2006/relationships/slide" Target="slides/slide25.xml"/><Relationship Id="rId4" Type="http://schemas.openxmlformats.org/officeDocument/2006/relationships/slide" Target="slides/slide4.xml"/><Relationship Id="rId28" Type="http://schemas.openxmlformats.org/officeDocument/2006/relationships/slide" Target="slides/slide30.xml"/><Relationship Id="rId26" Type="http://schemas.openxmlformats.org/officeDocument/2006/relationships/slide" Target="slides/slide28.xml"/><Relationship Id="rId30" Type="http://schemas.openxmlformats.org/officeDocument/2006/relationships/slide" Target="slides/slide32.xml"/><Relationship Id="rId11" Type="http://schemas.openxmlformats.org/officeDocument/2006/relationships/slide" Target="slides/slide12.xml"/><Relationship Id="rId29" Type="http://schemas.openxmlformats.org/officeDocument/2006/relationships/slide" Target="slides/slide31.xml"/><Relationship Id="rId6" Type="http://schemas.openxmlformats.org/officeDocument/2006/relationships/slide" Target="slides/slide7.xml"/><Relationship Id="rId16" Type="http://schemas.openxmlformats.org/officeDocument/2006/relationships/slide" Target="slides/slide17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9" Type="http://schemas.openxmlformats.org/officeDocument/2006/relationships/slide" Target="slides/slide21.xml"/><Relationship Id="rId20" Type="http://schemas.openxmlformats.org/officeDocument/2006/relationships/slide" Target="slides/slide22.xml"/><Relationship Id="rId22" Type="http://schemas.openxmlformats.org/officeDocument/2006/relationships/slide" Target="slides/slide24.xml"/><Relationship Id="rId21" Type="http://schemas.openxmlformats.org/officeDocument/2006/relationships/slide" Target="slides/slide23.xml"/><Relationship Id="rId2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EBC18B-9B93-4B79-9724-8787E1CAAD12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3CCB5E-F0EE-4010-81B0-5036F836521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948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128548-2EAE-4A70-97D4-17DE1390ACB0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F83225-D99F-4C14-AEEE-143C6E6A73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45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pitchFamily="3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ヒラギノ角ゴ Pro W3" pitchFamily="112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B98AF9-5204-420B-B514-A98B524A01CC}" type="slidenum">
              <a:rPr lang="en-AU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6674FA-B827-4A0A-802F-1934F7E66CB0}" type="slidenum">
              <a:rPr lang="en-AU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563075-0B2F-4183-ACDB-EE5FAD7FD86A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45C49E-0C07-48F1-B6B8-7FD68A5F5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C563F-FF89-4D64-80CE-A447119D6EC5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CE70B-FD7B-420C-BED0-61CF5014F5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7771E-15C4-4E01-86FE-8A935EA167D5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E731-8E37-4E38-86AE-A7AFC2A62A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1C496-8CB7-4ECB-9279-4D60D7EA8904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58DC8-A42D-42DF-9458-3EAA17863C0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69434-E3E6-4143-AC8B-587474B1E8CE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B1F5-D277-4672-B46E-4CB0EF14C58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943C-E77A-4778-BD60-B4D52AD4B555}" type="datetime1">
              <a:rPr lang="en-US"/>
              <a:pPr>
                <a:defRPr/>
              </a:pPr>
              <a:t>27/07/11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8E18E-61BF-4060-B0C1-3B1C4D0B8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6700-0AF5-4D4E-B0D6-7B9F9F8727CE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4D59B-0E3E-4E1D-BD6E-528CCA89964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D41F-5B27-441A-AFE2-B137C3B45237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77C0D-0F25-4764-A3BA-E0F3912C06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CD842-EAF9-4E83-8A86-06FBF29D603C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BE379-AE64-4EC4-9235-14C39B74144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5EC5D-23F3-4274-9CD9-D3267CAB9C99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BE97-4CE6-4390-8901-6F0EB131E2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2EAB3-B958-42B0-93B6-849C6FFB921E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6CB5-C533-4E9E-970B-BD43C7BE4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AU" noProof="0" dirty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6055D-6AA3-4DAE-A4CC-490AD3A4BF74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ED0DD-8A45-4E96-BAF7-998749B9E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fld id="{AD6C65AB-5A22-4313-987C-0602EDAD4805}" type="datetime1">
              <a:rPr lang="en-AU"/>
              <a:pPr>
                <a:defRPr/>
              </a:pPr>
              <a:t>27/07/11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fld id="{BCAD9E66-04C7-499C-8202-AB595B6F353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0" r:id="rId2"/>
    <p:sldLayoutId id="2147484492" r:id="rId3"/>
    <p:sldLayoutId id="2147484493" r:id="rId4"/>
    <p:sldLayoutId id="2147484494" r:id="rId5"/>
    <p:sldLayoutId id="2147484495" r:id="rId6"/>
    <p:sldLayoutId id="2147484489" r:id="rId7"/>
    <p:sldLayoutId id="2147484496" r:id="rId8"/>
    <p:sldLayoutId id="2147484497" r:id="rId9"/>
    <p:sldLayoutId id="2147484488" r:id="rId10"/>
    <p:sldLayoutId id="2147484487" r:id="rId11"/>
    <p:sldLayoutId id="21474844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/>
          <a:ea typeface="MS PGothic" pitchFamily="34" charset="-128"/>
          <a:cs typeface="MS PGothic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12" charset="2"/>
        <a:buChar char=""/>
        <a:defRPr sz="2700" kern="1200">
          <a:solidFill>
            <a:schemeClr val="tx1"/>
          </a:solidFill>
          <a:latin typeface="Calibri"/>
          <a:ea typeface="MS PGothic" pitchFamily="34" charset="-128"/>
          <a:cs typeface="MS PGothic" pitchFamily="34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112" charset="0"/>
        <a:buChar char="◦"/>
        <a:defRPr sz="2300" kern="1200">
          <a:solidFill>
            <a:schemeClr val="tx1"/>
          </a:solidFill>
          <a:latin typeface="Calibri"/>
          <a:ea typeface="ＭＳ Ｐゴシック" pitchFamily="-107" charset="-128"/>
          <a:cs typeface="ＭＳ Ｐゴシック" charset="0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12" charset="2"/>
        <a:buChar char=""/>
        <a:defRPr sz="2100" kern="1200">
          <a:solidFill>
            <a:schemeClr val="tx1"/>
          </a:solidFill>
          <a:latin typeface="Calibri"/>
          <a:ea typeface="ヒラギノ角ゴ Pro W3" pitchFamily="112" charset="-128"/>
          <a:cs typeface="ヒラギノ角ゴ Pro W3" pitchFamily="112" charset="-128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12" charset="2"/>
        <a:buChar char=""/>
        <a:defRPr sz="1900" kern="1200">
          <a:solidFill>
            <a:schemeClr val="tx1"/>
          </a:solidFill>
          <a:latin typeface="Calibri"/>
          <a:ea typeface="ヒラギノ角ゴ Pro W3" pitchFamily="112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12" charset="2"/>
        <a:buChar char=""/>
        <a:defRPr kern="1200">
          <a:solidFill>
            <a:schemeClr val="tx1"/>
          </a:solidFill>
          <a:latin typeface="Calibri"/>
          <a:ea typeface="ヒラギノ角ゴ Pro W3" pitchFamily="112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2rights.com/OERIPRSupport/risk-management-calculator/" TargetMode="External"/><Relationship Id="rId3" Type="http://schemas.openxmlformats.org/officeDocument/2006/relationships/hyperlink" Target="http://www.sbs.com.au/aboutus/corporate/view/id/541/h/SBS-Statement-on-Orphan-Works-1.0-February-2011" TargetMode="Externa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yberlawcentre.org/unlocking-i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hyperlink" Target="http://www.sbs.com.au/aboutus/corporate/view/id/541/h/SBS-Statement-on-Orphan-Works-1.0-February-2011" TargetMode="External"/><Relationship Id="rId4" Type="http://schemas.openxmlformats.org/officeDocument/2006/relationships/hyperlink" Target="http://cyberlawcentre.org/orphan/OW_timeline.pdf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cyberlawcentre.org/orphan/" TargetMode="External"/><Relationship Id="rId3" Type="http://schemas.openxmlformats.org/officeDocument/2006/relationships/hyperlink" Target="http://cyberlawcentre.org/orphan/Resource_List.htm" TargetMode="External"/><Relationship Id="rId5" Type="http://schemas.openxmlformats.org/officeDocument/2006/relationships/hyperlink" Target="http://www.law.ed.ac.uk/ahrc/script-ed/vol6-2/greenleaf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204"/>
            <a:ext cx="7772400" cy="2906111"/>
          </a:xfrm>
        </p:spPr>
        <p:txBody>
          <a:bodyPr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171450" algn="l"/>
              </a:tabLst>
              <a:defRPr/>
            </a:pPr>
            <a:r>
              <a:rPr lang="en-US" sz="4400" dirty="0"/>
              <a:t>Orphan Works in Australia:</a:t>
            </a:r>
            <a:br>
              <a:rPr lang="en-US" sz="4400" dirty="0"/>
            </a:br>
            <a:r>
              <a:rPr lang="en-US" sz="4400" dirty="0"/>
              <a:t>Problems, opportunities,  possible solutions</a:t>
            </a:r>
            <a:endParaRPr lang="en-AU" sz="4400" dirty="0">
              <a:ea typeface="+mj-ea"/>
              <a:cs typeface="Calibri"/>
            </a:endParaRPr>
          </a:p>
        </p:txBody>
      </p:sp>
      <p:sp>
        <p:nvSpPr>
          <p:cNvPr id="15363" name="Subtitle 6"/>
          <p:cNvSpPr>
            <a:spLocks noGrp="1"/>
          </p:cNvSpPr>
          <p:nvPr>
            <p:ph type="subTitle" idx="1"/>
          </p:nvPr>
        </p:nvSpPr>
        <p:spPr>
          <a:xfrm>
            <a:off x="239713" y="3611563"/>
            <a:ext cx="8218487" cy="3436937"/>
          </a:xfrm>
        </p:spPr>
        <p:txBody>
          <a:bodyPr/>
          <a:lstStyle/>
          <a:p>
            <a:pPr marR="0" eaLnBrk="1" hangingPunct="1">
              <a:defRPr/>
            </a:pPr>
            <a:r>
              <a:rPr lang="en-US" sz="2800" i="1" dirty="0">
                <a:latin typeface="Calibri" pitchFamily="112" charset="0"/>
              </a:rPr>
              <a:t>David Vaile</a:t>
            </a:r>
            <a:br>
              <a:rPr lang="en-US" sz="2800" i="1" dirty="0">
                <a:latin typeface="Calibri" pitchFamily="112" charset="0"/>
              </a:rPr>
            </a:br>
            <a:r>
              <a:rPr lang="en-AU" sz="2800" dirty="0">
                <a:latin typeface="Calibri" pitchFamily="112" charset="0"/>
              </a:rPr>
              <a:t>Cyberspace Law and Policy Centre, UNSW Law Faculty </a:t>
            </a:r>
          </a:p>
          <a:p>
            <a:pPr marR="0" eaLnBrk="1" hangingPunct="1">
              <a:defRPr/>
            </a:pPr>
            <a:r>
              <a:rPr lang="en-AU" sz="2800" i="1" dirty="0">
                <a:latin typeface="Calibri" pitchFamily="112" charset="0"/>
              </a:rPr>
              <a:t>d.vaile@unsw.edu.</a:t>
            </a:r>
            <a:r>
              <a:rPr lang="en-AU" sz="2800" i="1" dirty="0" smtClean="0">
                <a:latin typeface="Calibri" pitchFamily="112" charset="0"/>
              </a:rPr>
              <a:t>au</a:t>
            </a:r>
          </a:p>
          <a:p>
            <a:pPr marR="0" algn="l" eaLnBrk="1" hangingPunct="1">
              <a:defRPr/>
            </a:pPr>
            <a:endParaRPr lang="en-AU" sz="2800" dirty="0" smtClean="0">
              <a:latin typeface="Calibri" pitchFamily="112" charset="0"/>
            </a:endParaRPr>
          </a:p>
          <a:p>
            <a:pPr marR="0" algn="l" eaLnBrk="1" hangingPunct="1">
              <a:defRPr/>
            </a:pPr>
            <a:r>
              <a:rPr lang="en-AU" sz="2800" dirty="0" smtClean="0">
                <a:latin typeface="Calibri" pitchFamily="112" charset="0"/>
              </a:rPr>
              <a:t>Higher Ed Legal conference, Sydney, 27 July 2011</a:t>
            </a:r>
          </a:p>
          <a:p>
            <a:pPr marR="0" eaLnBrk="1" hangingPunct="1">
              <a:defRPr/>
            </a:pPr>
            <a:r>
              <a:rPr lang="en-A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www</a:t>
            </a:r>
            <a:r>
              <a:rPr lang="en-AU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.cyberlawcentre.org</a:t>
            </a:r>
          </a:p>
          <a:p>
            <a:pPr marR="0" eaLnBrk="1" hangingPunct="1">
              <a:defRPr/>
            </a:pPr>
            <a:endParaRPr lang="en-AU" sz="2800" dirty="0">
              <a:latin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Failed attempts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Canada: go to tribunal and seek permission on individual basis</a:t>
            </a:r>
          </a:p>
          <a:p>
            <a:pPr lvl="1"/>
            <a:r>
              <a:rPr lang="en-US" sz="2000"/>
              <a:t>Expensive, slow, not up to the task</a:t>
            </a:r>
          </a:p>
          <a:p>
            <a:pPr lvl="1"/>
            <a:r>
              <a:rPr lang="en-US" sz="2000"/>
              <a:t>Failure to grasp scale, urgency, cost</a:t>
            </a:r>
          </a:p>
          <a:p>
            <a:r>
              <a:rPr lang="en-US" sz="2400"/>
              <a:t>UK </a:t>
            </a:r>
            <a:r>
              <a:rPr lang="en-US" sz="2400" i="1"/>
              <a:t>Digital Economy Bill/Act </a:t>
            </a:r>
            <a:r>
              <a:rPr lang="en-US" sz="2400"/>
              <a:t>2010</a:t>
            </a:r>
          </a:p>
          <a:p>
            <a:pPr lvl="1"/>
            <a:r>
              <a:rPr lang="en-US" sz="2000"/>
              <a:t>Promising scheme in Bill</a:t>
            </a:r>
          </a:p>
          <a:p>
            <a:pPr lvl="1"/>
            <a:r>
              <a:rPr lang="en-US" sz="2000"/>
              <a:t>Mysteriously disappeared at the last minute: photographers lobby </a:t>
            </a:r>
          </a:p>
          <a:p>
            <a:r>
              <a:rPr lang="en-US" sz="2400"/>
              <a:t>US: various bills up to 2010</a:t>
            </a:r>
          </a:p>
          <a:p>
            <a:pPr lvl="1"/>
            <a:r>
              <a:rPr lang="en-US" sz="2000"/>
              <a:t>Promising schemes, useful sectoral negotiations</a:t>
            </a:r>
          </a:p>
          <a:p>
            <a:pPr lvl="1"/>
            <a:r>
              <a:rPr lang="en-US" sz="2000"/>
              <a:t>None succeed, mostly due to photographers</a:t>
            </a:r>
          </a:p>
          <a:p>
            <a:r>
              <a:rPr lang="en-US" sz="2400"/>
              <a:t>Google Book search</a:t>
            </a:r>
          </a:p>
          <a:p>
            <a:pPr lvl="1"/>
            <a:r>
              <a:rPr lang="en-US" sz="2000"/>
              <a:t>Potential to bypass the problem</a:t>
            </a:r>
          </a:p>
          <a:p>
            <a:pPr lvl="1"/>
            <a:r>
              <a:rPr lang="en-US" sz="2000"/>
              <a:t>Settlement failed early 2011</a:t>
            </a:r>
            <a:endParaRPr lang="en-US" sz="2000"/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445104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Minimalist government options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s200AB scheme (see paper at UIP 2009 conf) too complex, limited</a:t>
            </a:r>
          </a:p>
          <a:p>
            <a:r>
              <a:rPr lang="en-US" sz="2400" smtClean="0"/>
              <a:t>Too busy, too poor, other priorities</a:t>
            </a:r>
          </a:p>
          <a:p>
            <a:r>
              <a:rPr lang="en-US" sz="2400"/>
              <a:t>Legislative solution would need to pass many hurdles</a:t>
            </a:r>
          </a:p>
          <a:p>
            <a:pPr lvl="1"/>
            <a:r>
              <a:rPr lang="en-US" sz="2000"/>
              <a:t>Priority over eg P2P ISP liability</a:t>
            </a:r>
          </a:p>
          <a:p>
            <a:pPr lvl="1"/>
            <a:r>
              <a:rPr lang="en-US" sz="2000"/>
              <a:t>Demonstrate something wrong with existing situation (200AB)</a:t>
            </a:r>
          </a:p>
          <a:p>
            <a:pPr lvl="1"/>
            <a:r>
              <a:rPr lang="en-US" sz="2000"/>
              <a:t>Demonstrate macro-economic effects: will it revive the economy</a:t>
            </a:r>
          </a:p>
          <a:p>
            <a:pPr lvl="1"/>
            <a:r>
              <a:rPr lang="en-US" sz="2000"/>
              <a:t>Demonstrate stakeholder agreement</a:t>
            </a:r>
          </a:p>
          <a:p>
            <a:pPr lvl="1"/>
            <a:r>
              <a:rPr lang="en-US" sz="2000"/>
              <a:t>Demonstrate it would work</a:t>
            </a:r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33693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Technological issues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Easier re-use, distribution, identification, logging, search</a:t>
            </a:r>
          </a:p>
          <a:p>
            <a:r>
              <a:rPr lang="en-US" sz="2400"/>
              <a:t>Lack of central repository, registration list, standard use of metadata</a:t>
            </a:r>
          </a:p>
          <a:p>
            <a:r>
              <a:rPr lang="en-US" sz="2400"/>
              <a:t>Push to convert everything to digital format: convergence, the Europeana project</a:t>
            </a:r>
          </a:p>
          <a:p>
            <a:r>
              <a:rPr lang="en-US" sz="2400"/>
              <a:t>Ease of alteration, potential to hide or crack TPM protections</a:t>
            </a:r>
          </a:p>
          <a:p>
            <a:r>
              <a:rPr lang="en-US" sz="2400"/>
              <a:t>P2P, ubiquitous re-circulation, student and young people attitudes</a:t>
            </a:r>
          </a:p>
          <a:p>
            <a:r>
              <a:rPr lang="en-US" sz="2400"/>
              <a:t>Move to make intermediaries liable for end user infringement</a:t>
            </a:r>
          </a:p>
          <a:p>
            <a:r>
              <a:rPr lang="en-US" sz="2400"/>
              <a:t>Hysteria over ‘piracy’, failure to adapt business models to realities of new functionality</a:t>
            </a:r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68644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 and speed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OW’s number in the millions to hundreds of millions range</a:t>
            </a:r>
          </a:p>
          <a:p>
            <a:r>
              <a:rPr lang="en-US" sz="2400"/>
              <a:t>Google engineers estimate a trillion items available online (open internet)</a:t>
            </a:r>
          </a:p>
          <a:p>
            <a:r>
              <a:rPr lang="en-US" sz="2400"/>
              <a:t>Re-use creates derivative works easily</a:t>
            </a:r>
          </a:p>
          <a:p>
            <a:r>
              <a:rPr lang="en-US" sz="2400"/>
              <a:t>Item by item judicial consideration and exemption solution seems impractical?</a:t>
            </a:r>
          </a:p>
          <a:p>
            <a:r>
              <a:rPr lang="en-US" sz="2400"/>
              <a:t>Speed of operations of broadcast and digital media much faster than old print publication: hours, days or minutes cf. weeks months or years.</a:t>
            </a:r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959645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Opportunities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Unlocking a treasure trove?</a:t>
            </a:r>
          </a:p>
          <a:p>
            <a:pPr eaLnBrk="1" hangingPunct="1"/>
            <a:r>
              <a:rPr lang="en-US">
                <a:latin typeface="Calibri" pitchFamily="112" charset="0"/>
              </a:rPr>
              <a:t>New revenue options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82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Revival and re-use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endParaRPr lang="en-US" sz="2400"/>
          </a:p>
          <a:p>
            <a:r>
              <a:rPr lang="en-US" sz="2400"/>
              <a:t>Dormant orphans can be brought back to life?</a:t>
            </a:r>
          </a:p>
          <a:p>
            <a:endParaRPr lang="en-US" sz="2400"/>
          </a:p>
          <a:p>
            <a:r>
              <a:rPr lang="en-US" sz="2400"/>
              <a:t>Available for reference, re-use, citation?</a:t>
            </a:r>
          </a:p>
          <a:p>
            <a:endParaRPr lang="en-US" sz="2400"/>
          </a:p>
          <a:p>
            <a:r>
              <a:rPr lang="en-US" sz="2400"/>
              <a:t>New potential models for publishers?</a:t>
            </a:r>
          </a:p>
          <a:p>
            <a:endParaRPr lang="en-US" sz="2400"/>
          </a:p>
          <a:p>
            <a:r>
              <a:rPr lang="en-US" sz="2400"/>
              <a:t>New formats?</a:t>
            </a:r>
          </a:p>
        </p:txBody>
      </p:sp>
    </p:spTree>
    <p:extLst>
      <p:ext uri="{BB962C8B-B14F-4D97-AF65-F5344CB8AC3E}">
        <p14:creationId xmlns:p14="http://schemas.microsoft.com/office/powerpoint/2010/main" val="2804933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Revenue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Commercial users potential to create more compelling content with dormant orphan content</a:t>
            </a:r>
            <a:br>
              <a:rPr lang="en-US" smtClean="0"/>
            </a:br>
            <a:endParaRPr lang="en-US" smtClean="0"/>
          </a:p>
          <a:p>
            <a:r>
              <a:rPr lang="en-US" sz="2400"/>
              <a:t>Temptation to cheat?  A solution must deal with this</a:t>
            </a:r>
          </a:p>
          <a:p>
            <a:endParaRPr lang="en-US" sz="2400"/>
          </a:p>
          <a:p>
            <a:r>
              <a:rPr lang="en-US" sz="2400"/>
              <a:t>Owners may potentially risk some revenue if cheats prosper</a:t>
            </a:r>
          </a:p>
          <a:p>
            <a:endParaRPr lang="en-US" sz="2400"/>
          </a:p>
          <a:p>
            <a:r>
              <a:rPr lang="en-US" sz="2400"/>
              <a:t>With safe schemen, potential new revene for owners through greater effectiveness in re-uniting orphans with distant parents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4183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engagement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EU project to make culture more accessible online</a:t>
            </a:r>
          </a:p>
          <a:p>
            <a:endParaRPr lang="en-US"/>
          </a:p>
          <a:p>
            <a:r>
              <a:rPr lang="en-US" smtClean="0"/>
              <a:t>Moves around the world to help solve the problems of OW</a:t>
            </a:r>
          </a:p>
          <a:p>
            <a:endParaRPr lang="en-US"/>
          </a:p>
          <a:p>
            <a:r>
              <a:rPr lang="en-US" smtClean="0"/>
              <a:t>Potential for non-legislative intiatives to contribute to climate for less ambitious legislation?</a:t>
            </a:r>
          </a:p>
        </p:txBody>
      </p:sp>
    </p:spTree>
    <p:extLst>
      <p:ext uri="{BB962C8B-B14F-4D97-AF65-F5344CB8AC3E}">
        <p14:creationId xmlns:p14="http://schemas.microsoft.com/office/powerpoint/2010/main" val="9428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Risks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The road to hell...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5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dirty="0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Free loaders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dirty="0"/>
              <a:t>‘I tried, couldn’t find parent, it’s free now?’</a:t>
            </a:r>
          </a:p>
          <a:p>
            <a:endParaRPr lang="en-US" dirty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The problem of defining what level of search is enough</a:t>
            </a:r>
          </a:p>
          <a:p>
            <a:endParaRPr lang="en-US" dirty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Potential conflict in a searcher: claim have done enough, really not try</a:t>
            </a:r>
          </a:p>
          <a:p>
            <a:endParaRPr lang="en-US" dirty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Fears of photographers in particular</a:t>
            </a:r>
            <a:endParaRPr lang="en-AU" dirty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ea typeface="+mj-ea"/>
                <a:cs typeface="Calibri"/>
              </a:rPr>
              <a:t>Outline</a:t>
            </a:r>
          </a:p>
        </p:txBody>
      </p:sp>
      <p:sp>
        <p:nvSpPr>
          <p:cNvPr id="18435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>
                <a:latin typeface="Calibri" pitchFamily="112" charset="0"/>
              </a:rPr>
              <a:t>Context</a:t>
            </a:r>
            <a:endParaRPr lang="en-AU" dirty="0">
              <a:latin typeface="Calibri" pitchFamily="112" charset="0"/>
            </a:endParaRPr>
          </a:p>
        </p:txBody>
      </p:sp>
      <p:sp>
        <p:nvSpPr>
          <p:cNvPr id="18436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r>
              <a:rPr lang="en-AU">
                <a:latin typeface="Calibri" pitchFamily="112" charset="0"/>
              </a:rPr>
              <a:t>Shape of a solution</a:t>
            </a:r>
            <a:endParaRPr lang="en-AU" dirty="0">
              <a:latin typeface="Calibri" pitchFamily="112" charset="0"/>
            </a:endParaRPr>
          </a:p>
        </p:txBody>
      </p:sp>
      <p:sp>
        <p:nvSpPr>
          <p:cNvPr id="18437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</p:spPr>
        <p:txBody>
          <a:bodyPr/>
          <a:lstStyle/>
          <a:p>
            <a:pPr eaLnBrk="1" hangingPunct="1"/>
            <a:r>
              <a:rPr lang="en-AU" sz="2800" dirty="0">
                <a:latin typeface="Calibri" pitchFamily="112" charset="0"/>
              </a:rPr>
              <a:t>Background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Orphan works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Main challenges</a:t>
            </a:r>
            <a:endParaRPr lang="en-AU" sz="2800" dirty="0" smtClean="0">
              <a:latin typeface="Calibri" pitchFamily="112" charset="0"/>
              <a:ea typeface="MS PGothic" pitchFamily="34" charset="-128"/>
              <a:cs typeface="MS PGothic" pitchFamily="34" charset="-128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Opportunities</a:t>
            </a: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Risks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>
                <a:latin typeface="Calibri" pitchFamily="112" charset="0"/>
              </a:rPr>
              <a:t>Canada:  Tribunal</a:t>
            </a:r>
            <a:endParaRPr lang="en-AU" sz="2800" dirty="0">
              <a:latin typeface="Calibri" pitchFamily="112" charset="0"/>
            </a:endParaRPr>
          </a:p>
          <a:p>
            <a:pPr eaLnBrk="1" hangingPunct="1"/>
            <a:r>
              <a:rPr lang="en-AU" sz="2800">
                <a:latin typeface="Calibri" pitchFamily="112" charset="0"/>
              </a:rPr>
              <a:t>Legislation: US, UK, EU</a:t>
            </a:r>
            <a:endParaRPr lang="en-AU" sz="2800" dirty="0">
              <a:latin typeface="Calibri" pitchFamily="112" charset="0"/>
            </a:endParaRPr>
          </a:p>
        </p:txBody>
      </p:sp>
      <p:sp>
        <p:nvSpPr>
          <p:cNvPr id="1843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Constraints 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>
                <a:latin typeface="Calibri" pitchFamily="112" charset="0"/>
              </a:rPr>
              <a:t>Possible elements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Search and metadata</a:t>
            </a: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Due diligence</a:t>
            </a:r>
          </a:p>
          <a:p>
            <a:pPr eaLnBrk="1" hangingPunct="1">
              <a:spcBef>
                <a:spcPct val="0"/>
              </a:spcBef>
            </a:pPr>
            <a:r>
              <a:rPr lang="en-AU" sz="2800">
                <a:latin typeface="Calibri" pitchFamily="112" charset="0"/>
              </a:rPr>
              <a:t>Risk assesment</a:t>
            </a: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Industry Code</a:t>
            </a: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Sectoral issues</a:t>
            </a: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Road map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Red Tape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Canadian solution requires lots of litigation style effort for individual items</a:t>
            </a:r>
          </a:p>
          <a:p>
            <a:endParaRPr lang="en-US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Expense and delay</a:t>
            </a:r>
          </a:p>
          <a:p>
            <a:endParaRPr lang="en-US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Temptation to require eg registration</a:t>
            </a:r>
          </a:p>
          <a:p>
            <a:endParaRPr lang="en-US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Current search options fragmented by failure to simplify search</a:t>
            </a:r>
          </a:p>
        </p:txBody>
      </p:sp>
    </p:spTree>
    <p:extLst>
      <p:ext uri="{BB962C8B-B14F-4D97-AF65-F5344CB8AC3E}">
        <p14:creationId xmlns:p14="http://schemas.microsoft.com/office/powerpoint/2010/main" val="405189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Complexity, no size fits all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What works for books may not work for photos</a:t>
            </a:r>
          </a:p>
          <a:p>
            <a:r>
              <a:rPr lang="en-US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Music, in the age of P2P</a:t>
            </a: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Different sectoral ownership models</a:t>
            </a:r>
          </a:p>
          <a:p>
            <a:r>
              <a:rPr lang="en-US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Complex rights to eg AV, film, TV</a:t>
            </a: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Different speed</a:t>
            </a:r>
          </a:p>
          <a:p>
            <a:r>
              <a:rPr lang="en-US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Different use of metadata</a:t>
            </a:r>
            <a:endParaRPr lang="en-US" smtClean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21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Options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918906" cy="1454150"/>
          </a:xfrm>
        </p:spPr>
        <p:txBody>
          <a:bodyPr/>
          <a:lstStyle/>
          <a:p>
            <a:pPr eaLnBrk="1" hangingPunct="1"/>
            <a:r>
              <a:rPr lang="en-US">
                <a:latin typeface="Calibri" pitchFamily="112" charset="0"/>
              </a:rPr>
              <a:t>Legislation?</a:t>
            </a:r>
          </a:p>
          <a:p>
            <a:pPr eaLnBrk="1" hangingPunct="1"/>
            <a:r>
              <a:rPr lang="en-US" dirty="0" smtClean="0">
                <a:latin typeface="Calibri" pitchFamily="112" charset="0"/>
              </a:rPr>
              <a:t>Other options while we wait?</a:t>
            </a:r>
          </a:p>
        </p:txBody>
      </p:sp>
    </p:spTree>
    <p:extLst>
      <p:ext uri="{BB962C8B-B14F-4D97-AF65-F5344CB8AC3E}">
        <p14:creationId xmlns:p14="http://schemas.microsoft.com/office/powerpoint/2010/main" val="60594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Canada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Scheme based on seeking status ruling/permission from a Tribunal</a:t>
            </a:r>
          </a:p>
          <a:p>
            <a:r>
              <a:rPr lang="en-US"/>
              <a:t>Items dealt with in the hundreds</a:t>
            </a:r>
          </a:p>
          <a:p>
            <a:r>
              <a:rPr lang="en-US" smtClean="0"/>
              <a:t>Most approved</a:t>
            </a:r>
          </a:p>
          <a:p>
            <a:r>
              <a:rPr lang="en-US"/>
              <a:t>Expensive</a:t>
            </a:r>
          </a:p>
          <a:p>
            <a:r>
              <a:rPr lang="en-US" smtClean="0"/>
              <a:t>Slow, too slow for eg TV production schedules</a:t>
            </a:r>
          </a:p>
          <a:p>
            <a:r>
              <a:rPr lang="en-US"/>
              <a:t>Out of scale?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1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z="4400">
                <a:latin typeface="Calibri" pitchFamily="112" charset="0"/>
              </a:rPr>
              <a:t>Legislation: US, UK, EU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UK: Digital Economy Act 2010</a:t>
            </a:r>
          </a:p>
          <a:p>
            <a:endParaRPr lang="en-US"/>
          </a:p>
          <a:p>
            <a:r>
              <a:rPr lang="en-US" smtClean="0"/>
              <a:t>US: failed Bills</a:t>
            </a:r>
          </a:p>
          <a:p>
            <a:endParaRPr lang="en-US"/>
          </a:p>
          <a:p>
            <a:r>
              <a:rPr lang="en-US" smtClean="0"/>
              <a:t>EU: Single Markets Act 2011, item 2 of 50 is about orphan works – but limited to eg cultural institution issues</a:t>
            </a:r>
          </a:p>
        </p:txBody>
      </p:sp>
    </p:spTree>
    <p:extLst>
      <p:ext uri="{BB962C8B-B14F-4D97-AF65-F5344CB8AC3E}">
        <p14:creationId xmlns:p14="http://schemas.microsoft.com/office/powerpoint/2010/main" val="39599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z="4400">
                <a:latin typeface="Calibri" pitchFamily="112" charset="0"/>
              </a:rPr>
              <a:t>Constraints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See above</a:t>
            </a:r>
          </a:p>
          <a:p>
            <a:r>
              <a:rPr lang="en-US"/>
              <a:t>No appetite in Australia</a:t>
            </a:r>
          </a:p>
          <a:p>
            <a:r>
              <a:rPr lang="en-US" smtClean="0"/>
              <a:t>Priorities</a:t>
            </a:r>
          </a:p>
          <a:p>
            <a:r>
              <a:rPr lang="en-US"/>
              <a:t>200AB</a:t>
            </a:r>
          </a:p>
          <a:p>
            <a:r>
              <a:rPr lang="en-US" smtClean="0"/>
              <a:t>Stakeholder agreement</a:t>
            </a:r>
          </a:p>
          <a:p>
            <a:r>
              <a:rPr lang="en-US"/>
              <a:t>Demonstrated effectiveness</a:t>
            </a:r>
          </a:p>
          <a:p>
            <a:r>
              <a:rPr lang="en-US" smtClean="0"/>
              <a:t>Macro benefit</a:t>
            </a:r>
          </a:p>
          <a:p>
            <a:r>
              <a:rPr lang="en-US"/>
              <a:t>Political capital?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883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z="4400">
                <a:latin typeface="Calibri" pitchFamily="112" charset="0"/>
              </a:rPr>
              <a:t>Possible elements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Widespread consultation (see Screenrights, us)</a:t>
            </a:r>
          </a:p>
          <a:p>
            <a:r>
              <a:rPr lang="en-US" smtClean="0"/>
              <a:t>Risk management tool? – see UK prototype</a:t>
            </a:r>
            <a:endParaRPr lang="en-US" b="1"/>
          </a:p>
          <a:p>
            <a:pPr lvl="1"/>
            <a:r>
              <a:rPr lang="en-US">
                <a:effectLst/>
              </a:rPr>
              <a:t>Open Educational Resources</a:t>
            </a:r>
            <a:r>
              <a:rPr lang="en-US"/>
              <a:t> </a:t>
            </a:r>
            <a:r>
              <a:rPr lang="en-US">
                <a:effectLst/>
              </a:rPr>
              <a:t>IPR Support</a:t>
            </a:r>
            <a:r>
              <a:rPr lang="en-US"/>
              <a:t>. </a:t>
            </a:r>
            <a:r>
              <a:rPr lang="en-US" i="1">
                <a:effectLst/>
              </a:rPr>
              <a:t>Risk Management Calculator</a:t>
            </a:r>
            <a:r>
              <a:rPr lang="en-US"/>
              <a:t> (January 2011) </a:t>
            </a:r>
            <a:r>
              <a:rPr lang="en-US">
                <a:effectLst/>
                <a:hlinkClick r:id="rId2"/>
              </a:rPr>
              <a:t>www.web2rights.com/OERIPRSupport/</a:t>
            </a:r>
            <a:br>
              <a:rPr lang="en-US">
                <a:effectLst/>
                <a:hlinkClick r:id="rId2"/>
              </a:rPr>
            </a:br>
            <a:r>
              <a:rPr lang="en-US">
                <a:effectLst/>
                <a:hlinkClick r:id="rId2"/>
              </a:rPr>
              <a:t>risk-management-calculator/</a:t>
            </a:r>
            <a:endParaRPr lang="en-US">
              <a:effectLst/>
            </a:endParaRPr>
          </a:p>
          <a:p>
            <a:r>
              <a:rPr lang="en-US"/>
              <a:t>Industry Code re Due Diligence?</a:t>
            </a:r>
          </a:p>
          <a:p>
            <a:r>
              <a:rPr lang="en-US"/>
              <a:t>Sectoral models – see </a:t>
            </a:r>
            <a:r>
              <a:rPr lang="en-US">
                <a:hlinkClick r:id="rId3"/>
              </a:rPr>
              <a:t>SBS</a:t>
            </a:r>
            <a:r>
              <a:rPr lang="en-US"/>
              <a:t>?</a:t>
            </a:r>
          </a:p>
          <a:p>
            <a:r>
              <a:rPr lang="en-US"/>
              <a:t>Improved inter-sector cooperation on metadata?</a:t>
            </a:r>
          </a:p>
          <a:p>
            <a:r>
              <a:rPr lang="en-US"/>
              <a:t>Improved online search?</a:t>
            </a:r>
          </a:p>
          <a:p>
            <a:endParaRPr lang="en-US"/>
          </a:p>
          <a:p>
            <a:endParaRPr lang="en-US"/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796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Search and metadata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Common standards</a:t>
            </a:r>
          </a:p>
          <a:p>
            <a:endParaRPr lang="en-US"/>
          </a:p>
          <a:p>
            <a:r>
              <a:rPr lang="en-US" smtClean="0"/>
              <a:t>Use in all digital artefacts</a:t>
            </a:r>
          </a:p>
          <a:p>
            <a:endParaRPr lang="en-US"/>
          </a:p>
          <a:p>
            <a:r>
              <a:rPr lang="en-US"/>
              <a:t>Persistent means of identifying owner</a:t>
            </a:r>
          </a:p>
          <a:p>
            <a:endParaRPr lang="en-US" smtClean="0"/>
          </a:p>
          <a:p>
            <a:r>
              <a:rPr lang="en-US"/>
              <a:t>Transparency to search tools for rights checking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173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Due diligence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Need wide agreement on what constitutes due diligence in search for parent</a:t>
            </a:r>
          </a:p>
          <a:p>
            <a:r>
              <a:rPr lang="en-US"/>
              <a:t>Ideally an industry Code would set out principles and approach</a:t>
            </a:r>
          </a:p>
          <a:p>
            <a:r>
              <a:rPr lang="en-US" smtClean="0"/>
              <a:t>Compliance could be taken as eg best practice, good faith, best efforts, indicator of good intentions</a:t>
            </a:r>
          </a:p>
          <a:p>
            <a:r>
              <a:rPr lang="en-US"/>
              <a:t>May not protect against litigation risk entirely</a:t>
            </a:r>
          </a:p>
          <a:p>
            <a:r>
              <a:rPr lang="en-US" smtClean="0"/>
              <a:t>May work to limit risk, such that risk management would be viable</a:t>
            </a:r>
          </a:p>
        </p:txBody>
      </p:sp>
    </p:spTree>
    <p:extLst>
      <p:ext uri="{BB962C8B-B14F-4D97-AF65-F5344CB8AC3E}">
        <p14:creationId xmlns:p14="http://schemas.microsoft.com/office/powerpoint/2010/main" val="12515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Risk assesment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Various parameters</a:t>
            </a:r>
          </a:p>
          <a:p>
            <a:endParaRPr lang="en-US" smtClean="0"/>
          </a:p>
          <a:p>
            <a:r>
              <a:rPr lang="en-US"/>
              <a:t>Ideally based on agreement, code</a:t>
            </a:r>
          </a:p>
          <a:p>
            <a:endParaRPr lang="en-US"/>
          </a:p>
          <a:p>
            <a:r>
              <a:rPr lang="en-US" smtClean="0"/>
              <a:t>Online tools – see UK sample</a:t>
            </a:r>
          </a:p>
          <a:p>
            <a:endParaRPr lang="en-US" smtClean="0"/>
          </a:p>
          <a:p>
            <a:r>
              <a:rPr lang="en-US"/>
              <a:t>Would help establish due diligence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1557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Our Background 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Unlocking IP ARC project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Industry Code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Balance need for certainty against risk of cheating</a:t>
            </a:r>
          </a:p>
          <a:p>
            <a:endParaRPr lang="en-US"/>
          </a:p>
          <a:p>
            <a:r>
              <a:rPr lang="en-US" smtClean="0"/>
              <a:t>Support improved metatdata and search capacity</a:t>
            </a:r>
          </a:p>
          <a:p>
            <a:endParaRPr lang="en-US"/>
          </a:p>
          <a:p>
            <a:r>
              <a:rPr lang="en-US" smtClean="0"/>
              <a:t>Support identification of risk factors</a:t>
            </a:r>
          </a:p>
          <a:p>
            <a:endParaRPr lang="en-US"/>
          </a:p>
          <a:p>
            <a:r>
              <a:rPr lang="en-US" smtClean="0"/>
              <a:t>Judicial notice?</a:t>
            </a:r>
          </a:p>
        </p:txBody>
      </p:sp>
    </p:spTree>
    <p:extLst>
      <p:ext uri="{BB962C8B-B14F-4D97-AF65-F5344CB8AC3E}">
        <p14:creationId xmlns:p14="http://schemas.microsoft.com/office/powerpoint/2010/main" val="34137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Sectoral issues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Photos</a:t>
            </a:r>
          </a:p>
          <a:p>
            <a:endParaRPr lang="en-US"/>
          </a:p>
          <a:p>
            <a:r>
              <a:rPr lang="en-US" smtClean="0"/>
              <a:t>Books</a:t>
            </a:r>
          </a:p>
          <a:p>
            <a:endParaRPr lang="en-US"/>
          </a:p>
          <a:p>
            <a:r>
              <a:rPr lang="en-US" smtClean="0"/>
              <a:t>Film and AV</a:t>
            </a:r>
          </a:p>
          <a:p>
            <a:endParaRPr lang="en-US"/>
          </a:p>
          <a:p>
            <a:r>
              <a:rPr lang="en-US"/>
              <a:t>Music</a:t>
            </a:r>
          </a:p>
          <a:p>
            <a:endParaRPr lang="en-US" smtClean="0"/>
          </a:p>
          <a:p>
            <a:r>
              <a:rPr lang="en-US"/>
              <a:t>Online text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6778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/>
            <a:r>
              <a:rPr lang="en-AU" sz="4400">
                <a:latin typeface="Calibri" pitchFamily="112" charset="0"/>
              </a:rPr>
              <a:t>Road map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Consultation</a:t>
            </a:r>
          </a:p>
          <a:p>
            <a:endParaRPr lang="en-US"/>
          </a:p>
          <a:p>
            <a:r>
              <a:rPr lang="en-US" smtClean="0"/>
              <a:t>Watch EU developments</a:t>
            </a:r>
          </a:p>
          <a:p>
            <a:endParaRPr lang="en-US"/>
          </a:p>
          <a:p>
            <a:r>
              <a:rPr lang="en-US" smtClean="0"/>
              <a:t>Trial risk management</a:t>
            </a:r>
          </a:p>
          <a:p>
            <a:endParaRPr lang="en-US"/>
          </a:p>
          <a:p>
            <a:r>
              <a:rPr lang="en-US" smtClean="0"/>
              <a:t>Attempt to balance needs, industry preferences</a:t>
            </a:r>
          </a:p>
          <a:p>
            <a:endParaRPr lang="en-US"/>
          </a:p>
          <a:p>
            <a:r>
              <a:rPr lang="en-US" smtClean="0"/>
              <a:t>Simple solution best</a:t>
            </a:r>
            <a:r>
              <a:rPr lang="en-US"/>
              <a:t>; legislation may follow to support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67584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this leave us?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uniquely </a:t>
            </a:r>
            <a:r>
              <a:rPr lang="en-US" smtClean="0"/>
              <a:t>challenging conundrum</a:t>
            </a:r>
          </a:p>
          <a:p>
            <a:r>
              <a:rPr lang="en-US" smtClean="0"/>
              <a:t>In the midst of massive change in technologies, business models</a:t>
            </a:r>
          </a:p>
          <a:p>
            <a:r>
              <a:rPr lang="en-US" smtClean="0"/>
              <a:t>Europe charging ahead with a limited cultural model</a:t>
            </a:r>
          </a:p>
          <a:p>
            <a:r>
              <a:rPr lang="en-US"/>
              <a:t>Other Anglophone countries stalemated</a:t>
            </a:r>
          </a:p>
          <a:p>
            <a:r>
              <a:rPr lang="en-US" dirty="0" smtClean="0"/>
              <a:t>Chance for local solution consistent with international trends?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ea typeface="+mj-ea"/>
                <a:cs typeface="Calibri"/>
              </a:rPr>
              <a:t>Questions/Discussion</a:t>
            </a:r>
          </a:p>
        </p:txBody>
      </p:sp>
      <p:sp>
        <p:nvSpPr>
          <p:cNvPr id="32771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32113"/>
            <a:ext cx="5017532" cy="1454150"/>
          </a:xfrm>
        </p:spPr>
        <p:txBody>
          <a:bodyPr/>
          <a:lstStyle/>
          <a:p>
            <a:pPr marR="0" eaLnBrk="1" hangingPunct="1">
              <a:defRPr/>
            </a:pPr>
            <a:r>
              <a:rPr lang="en-US" sz="2400" i="1" dirty="0">
                <a:latin typeface="Calibri" pitchFamily="112" charset="0"/>
              </a:rPr>
              <a:t>David Vaile</a:t>
            </a:r>
            <a:br>
              <a:rPr lang="en-US" sz="2400" i="1" dirty="0">
                <a:latin typeface="Calibri" pitchFamily="112" charset="0"/>
              </a:rPr>
            </a:br>
            <a:r>
              <a:rPr lang="en-AU" sz="2400" dirty="0">
                <a:latin typeface="Calibri" pitchFamily="112" charset="0"/>
              </a:rPr>
              <a:t>Cyberspace Law and Policy Centre, UNSW Law Faculty </a:t>
            </a:r>
          </a:p>
          <a:p>
            <a:pPr marR="0" eaLnBrk="1" hangingPunct="1">
              <a:defRPr/>
            </a:pPr>
            <a:r>
              <a:rPr lang="en-AU" sz="2400" i="1" dirty="0" err="1">
                <a:latin typeface="Calibri" pitchFamily="112" charset="0"/>
              </a:rPr>
              <a:t>d.vaile@unsw.edu.au</a:t>
            </a:r>
            <a:endParaRPr lang="en-AU" sz="2400" i="1" dirty="0">
              <a:latin typeface="Calibri" pitchFamily="112" charset="0"/>
            </a:endParaRPr>
          </a:p>
          <a:p>
            <a:pPr eaLnBrk="1" hangingPunct="1">
              <a:defRPr/>
            </a:pPr>
            <a:endParaRPr lang="en-AU" sz="2400" dirty="0">
              <a:latin typeface="Calibri" pitchFamily="112" charset="0"/>
            </a:endParaRPr>
          </a:p>
          <a:p>
            <a:pPr marR="0" eaLnBrk="1" hangingPunct="1">
              <a:defRPr/>
            </a:pPr>
            <a:r>
              <a:rPr lang="en-AU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www</a:t>
            </a:r>
            <a:r>
              <a:rPr lang="en-AU" sz="3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.cyberlawcentre.org</a:t>
            </a:r>
            <a:endParaRPr lang="en-AU" sz="3600" dirty="0">
              <a:solidFill>
                <a:srgbClr val="FFFF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pitchFamily="112" charset="0"/>
            </a:endParaRPr>
          </a:p>
          <a:p>
            <a:pPr eaLnBrk="1" hangingPunct="1"/>
            <a:endParaRPr lang="en-US" dirty="0">
              <a:latin typeface="Calibri" pitchFamily="11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/>
              <a:t>ARC research project completed 2010, Prof G Greenleaf</a:t>
            </a:r>
          </a:p>
          <a:p>
            <a:pPr marL="109537" indent="0">
              <a:buNone/>
            </a:pPr>
            <a:r>
              <a:rPr lang="en-US">
                <a:hlinkClick r:id="rId2"/>
              </a:rPr>
              <a:t>http://cyberlawcentre.org/unlocking-ip/</a:t>
            </a:r>
            <a:endParaRPr lang="en-US"/>
          </a:p>
          <a:p>
            <a:r>
              <a:rPr lang="en-US" smtClean="0"/>
              <a:t>Open Content, </a:t>
            </a:r>
            <a:r>
              <a:rPr lang="en-US"/>
              <a:t>Open Source, </a:t>
            </a:r>
            <a:r>
              <a:rPr lang="en-US" smtClean="0"/>
              <a:t>Open Standards</a:t>
            </a:r>
          </a:p>
          <a:p>
            <a:r>
              <a:rPr lang="en-US" smtClean="0"/>
              <a:t>New models for sharing and trading IP</a:t>
            </a:r>
          </a:p>
          <a:p>
            <a:r>
              <a:rPr lang="en-US"/>
              <a:t>Hybrid business models on continuum of licences</a:t>
            </a:r>
          </a:p>
          <a:p>
            <a:r>
              <a:rPr lang="en-US" smtClean="0"/>
              <a:t>Examples: Screenrights, AESN suite...</a:t>
            </a:r>
          </a:p>
          <a:p>
            <a:endParaRPr lang="en-US" smtClean="0"/>
          </a:p>
          <a:p>
            <a:r>
              <a:rPr lang="en-US"/>
              <a:t>Orphan Works as an intractable issue</a:t>
            </a:r>
          </a:p>
          <a:p>
            <a:r>
              <a:rPr lang="en-US"/>
              <a:t>CAL orphan works project arose</a:t>
            </a: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Unlocking IP project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8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Orphan Works Background 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>
                <a:latin typeface="Calibri" pitchFamily="112" charset="0"/>
              </a:rPr>
              <a:t>Opportunities and risks</a:t>
            </a:r>
          </a:p>
          <a:p>
            <a:pPr eaLnBrk="1" hangingPunct="1"/>
            <a:r>
              <a:rPr lang="en-US" dirty="0">
                <a:latin typeface="Calibri" pitchFamily="112" charset="0"/>
              </a:rPr>
              <a:t>Intractable problem?</a:t>
            </a:r>
          </a:p>
        </p:txBody>
      </p:sp>
    </p:spTree>
    <p:extLst>
      <p:ext uri="{BB962C8B-B14F-4D97-AF65-F5344CB8AC3E}">
        <p14:creationId xmlns:p14="http://schemas.microsoft.com/office/powerpoint/2010/main" val="396112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Research resources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3714"/>
            <a:ext cx="8493276" cy="4773386"/>
          </a:xfrm>
        </p:spPr>
        <p:txBody>
          <a:bodyPr/>
          <a:lstStyle/>
          <a:p>
            <a:pPr marL="109537" indent="0">
              <a:buNone/>
            </a:pPr>
            <a:r>
              <a:rPr lang="en-AU" sz="2400" smtClean="0"/>
              <a:t>Orphan Works work-in-progress page</a:t>
            </a:r>
          </a:p>
          <a:p>
            <a:pPr marL="365125" lvl="1" indent="0">
              <a:buNone/>
            </a:pPr>
            <a:r>
              <a:rPr lang="en-AU" sz="2400">
                <a:hlinkClick r:id="rId2"/>
              </a:rPr>
              <a:t>cyberlawcentre.org/orphan/</a:t>
            </a:r>
            <a:endParaRPr lang="en-AU" sz="2400"/>
          </a:p>
          <a:p>
            <a:pPr marL="109537" indent="0">
              <a:buNone/>
            </a:pPr>
            <a:r>
              <a:rPr lang="en-AU" sz="2400" smtClean="0"/>
              <a:t>References list - </a:t>
            </a:r>
            <a:r>
              <a:rPr lang="en-AU" sz="2400">
                <a:hlinkClick r:id="rId3"/>
              </a:rPr>
              <a:t>Resource_List.htm</a:t>
            </a:r>
            <a:endParaRPr lang="en-AU" sz="2400"/>
          </a:p>
          <a:p>
            <a:pPr marL="109537" indent="0">
              <a:buNone/>
            </a:pPr>
            <a:r>
              <a:rPr lang="en-AU" sz="2400"/>
              <a:t>Timeline - </a:t>
            </a:r>
            <a:r>
              <a:rPr lang="en-AU" sz="2400">
                <a:hlinkClick r:id="rId4"/>
              </a:rPr>
              <a:t>OW_timeline.pdf</a:t>
            </a:r>
            <a:endParaRPr lang="en-AU" sz="2400"/>
          </a:p>
          <a:p>
            <a:pPr marL="109537" indent="0">
              <a:buNone/>
            </a:pPr>
            <a:r>
              <a:rPr lang="en-AU" sz="2400"/>
              <a:t>Interesting contributions</a:t>
            </a:r>
          </a:p>
          <a:p>
            <a:pPr marL="392113" lvl="1" indent="0">
              <a:buNone/>
            </a:pPr>
            <a:r>
              <a:rPr lang="en-AU" sz="2000" b="1">
                <a:effectLst/>
              </a:rPr>
              <a:t>McDonald, Ian</a:t>
            </a:r>
            <a:r>
              <a:rPr lang="en-AU" sz="2000"/>
              <a:t>. ‘Some Thoughts on Orphan Works’, </a:t>
            </a:r>
            <a:r>
              <a:rPr lang="en-AU" sz="2000" i="1"/>
              <a:t>Copyright Reporter, </a:t>
            </a:r>
            <a:r>
              <a:rPr lang="en-AU" sz="2000"/>
              <a:t>24 (3) October 2006: 152–198</a:t>
            </a:r>
            <a:endParaRPr lang="en-AU" sz="2000"/>
          </a:p>
          <a:p>
            <a:pPr marL="392113" lvl="1" indent="0">
              <a:buNone/>
            </a:pPr>
            <a:r>
              <a:rPr lang="en-AU" sz="2000" b="1">
                <a:effectLst/>
              </a:rPr>
              <a:t>Greenleaf, </a:t>
            </a:r>
            <a:r>
              <a:rPr lang="en-AU" sz="2000"/>
              <a:t>Graham. ‘National and International Dimensions of Copyright’s Public Domain (An Australian Case Study)’ </a:t>
            </a:r>
            <a:r>
              <a:rPr lang="en-AU" sz="2000" i="1"/>
              <a:t>SCRIPTed </a:t>
            </a:r>
            <a:r>
              <a:rPr lang="en-AU" sz="2000">
                <a:effectLst/>
              </a:rPr>
              <a:t>6 no.2</a:t>
            </a:r>
            <a:r>
              <a:rPr lang="en-AU" sz="2000"/>
              <a:t> (2009): 259–360 [Unlocking IP 2009 special edition]. Available at: </a:t>
            </a:r>
            <a:r>
              <a:rPr lang="en-AU" sz="2000">
                <a:effectLst/>
                <a:hlinkClick r:id="rId5"/>
              </a:rPr>
              <a:t>http://www.law.ed.ac.uk/ahrc/script-ed/vol6-2/greenleaf.asp</a:t>
            </a:r>
            <a:r>
              <a:rPr lang="en-AU" sz="2000">
                <a:effectLst/>
              </a:rPr>
              <a:t> </a:t>
            </a:r>
          </a:p>
          <a:p>
            <a:pPr marL="392113" lvl="1" indent="0">
              <a:buNone/>
            </a:pPr>
            <a:r>
              <a:rPr lang="en-AU" sz="2000" b="1">
                <a:effectLst/>
              </a:rPr>
              <a:t>SBS</a:t>
            </a:r>
            <a:r>
              <a:rPr lang="en-AU" sz="2000"/>
              <a:t>. </a:t>
            </a:r>
            <a:r>
              <a:rPr lang="en-AU" sz="2000" i="1">
                <a:effectLst/>
              </a:rPr>
              <a:t>SBS Statement On Orphan Works [Version 1.0 February 2011]</a:t>
            </a:r>
            <a:r>
              <a:rPr lang="en-AU" sz="2000"/>
              <a:t> </a:t>
            </a:r>
          </a:p>
          <a:p>
            <a:pPr marL="914400" lvl="3" indent="0">
              <a:buNone/>
            </a:pPr>
            <a:r>
              <a:rPr lang="en-AU" sz="2000"/>
              <a:t>Available at: </a:t>
            </a:r>
            <a:r>
              <a:rPr lang="en-AU" sz="2000">
                <a:effectLst/>
                <a:hlinkClick r:id="rId6"/>
              </a:rPr>
              <a:t>www.sbs.com.au/aboutus/corporate/view/id/541/h/</a:t>
            </a:r>
            <a:br>
              <a:rPr lang="en-AU" sz="2000">
                <a:effectLst/>
                <a:hlinkClick r:id="rId6"/>
              </a:rPr>
            </a:br>
            <a:r>
              <a:rPr lang="en-AU" sz="2000">
                <a:effectLst/>
                <a:hlinkClick r:id="rId6"/>
              </a:rPr>
              <a:t>SBS-Statement-on-Orphan-Works-1.0-February-2011</a:t>
            </a:r>
            <a:r>
              <a:rPr lang="en-AU" sz="2000">
                <a:effectLst/>
              </a:rPr>
              <a:t> </a:t>
            </a:r>
            <a:endParaRPr lang="en-AU" sz="2000"/>
          </a:p>
          <a:p>
            <a:pPr marL="136525" indent="0">
              <a:buNone/>
            </a:pPr>
            <a:endParaRPr lang="en-AU" sz="2000"/>
          </a:p>
          <a:p>
            <a:pPr marL="392113" lvl="1" indent="0">
              <a:buNone/>
            </a:pPr>
            <a:endParaRPr lang="en-AU" sz="2400"/>
          </a:p>
          <a:p>
            <a:pPr marL="136525" indent="0">
              <a:buNone/>
            </a:pPr>
            <a:endParaRPr lang="en-AU" sz="2800"/>
          </a:p>
          <a:p>
            <a:pPr marL="136525" indent="0">
              <a:buNone/>
            </a:pPr>
            <a:endParaRPr lang="en-AU" sz="2800"/>
          </a:p>
          <a:p>
            <a:pPr marL="109537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74950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What’s at stake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400"/>
              <a:t>Copyright works ‘out of print’ but in copyright, parent lost</a:t>
            </a:r>
          </a:p>
          <a:p>
            <a:r>
              <a:rPr lang="en-AU" sz="2400"/>
              <a:t>Works ‘in print’ but with ‘parent’ unlocatable or unresponsive</a:t>
            </a:r>
          </a:p>
          <a:p>
            <a:r>
              <a:rPr lang="en-AU" sz="2400"/>
              <a:t>How lost is lost? Closure of business, owners move etc.</a:t>
            </a:r>
          </a:p>
          <a:p>
            <a:r>
              <a:rPr lang="en-AU" sz="2400"/>
              <a:t>Real problem: Parent lost, then returns</a:t>
            </a:r>
          </a:p>
          <a:p>
            <a:pPr lvl="1"/>
            <a:r>
              <a:rPr lang="en-AU" sz="2000"/>
              <a:t>Proper basis for recompense</a:t>
            </a:r>
          </a:p>
          <a:p>
            <a:pPr lvl="1"/>
            <a:r>
              <a:rPr lang="en-AU" sz="2000"/>
              <a:t>Exemplary or punitive award from a court?</a:t>
            </a:r>
          </a:p>
          <a:p>
            <a:r>
              <a:rPr lang="en-AU" sz="2400"/>
              <a:t>Cost of search, Effectiveness of search, Standard of effort</a:t>
            </a:r>
          </a:p>
          <a:p>
            <a:r>
              <a:rPr lang="en-AU" sz="2400"/>
              <a:t>Are licence revenues collectable?</a:t>
            </a:r>
          </a:p>
          <a:p>
            <a:r>
              <a:rPr lang="en-AU" sz="2400"/>
              <a:t>Commercial potential lost (unused)</a:t>
            </a:r>
          </a:p>
          <a:p>
            <a:r>
              <a:rPr lang="en-AU" sz="2400"/>
              <a:t>Revenue potential at risk (if it’s too easy to claim you tried)</a:t>
            </a:r>
          </a:p>
          <a:p>
            <a:pPr marL="392113" lvl="1" indent="0">
              <a:buNone/>
            </a:pPr>
            <a:endParaRPr lang="en-AU" sz="2000"/>
          </a:p>
          <a:p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5481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Main challenges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2115608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Stakeholder risks</a:t>
            </a:r>
            <a:br>
              <a:rPr lang="en-US" smtClean="0">
                <a:latin typeface="Calibri" pitchFamily="112" charset="0"/>
              </a:rPr>
            </a:br>
            <a:r>
              <a:rPr lang="en-US" smtClean="0">
                <a:latin typeface="Calibri" pitchFamily="112" charset="0"/>
              </a:rPr>
              <a:t>Failed attempts</a:t>
            </a:r>
          </a:p>
          <a:p>
            <a:pPr eaLnBrk="1" hangingPunct="1"/>
            <a:r>
              <a:rPr lang="en-US" dirty="0" smtClean="0">
                <a:latin typeface="Calibri" pitchFamily="112" charset="0"/>
              </a:rPr>
              <a:t>Minimalist government?</a:t>
            </a:r>
          </a:p>
          <a:p>
            <a:pPr eaLnBrk="1" hangingPunct="1"/>
            <a:r>
              <a:rPr lang="en-US" dirty="0">
                <a:latin typeface="Calibri" pitchFamily="112" charset="0"/>
              </a:rPr>
              <a:t>Technology</a:t>
            </a:r>
          </a:p>
          <a:p>
            <a:pPr eaLnBrk="1" hangingPunct="1"/>
            <a:r>
              <a:rPr lang="en-US" dirty="0" smtClean="0">
                <a:latin typeface="Calibri" pitchFamily="112" charset="0"/>
              </a:rPr>
              <a:t>Scale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Stakeholder risks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For would be users: </a:t>
            </a:r>
          </a:p>
          <a:p>
            <a:pPr lvl="1"/>
            <a:r>
              <a:rPr lang="en-US" sz="2000"/>
              <a:t>Litigation risk: if parent returns</a:t>
            </a:r>
          </a:p>
          <a:p>
            <a:pPr lvl="1"/>
            <a:r>
              <a:rPr lang="en-US" sz="2000"/>
              <a:t>No support for Orphan Works self help</a:t>
            </a:r>
          </a:p>
          <a:p>
            <a:pPr lvl="1"/>
            <a:r>
              <a:rPr lang="en-US" sz="2000"/>
              <a:t>Should a court punish fake or feeble search?</a:t>
            </a:r>
          </a:p>
          <a:p>
            <a:pPr lvl="1"/>
            <a:r>
              <a:rPr lang="en-US" sz="2000"/>
              <a:t>Cost and uncertainty of designing a search</a:t>
            </a:r>
          </a:p>
          <a:p>
            <a:pPr lvl="1"/>
            <a:r>
              <a:rPr lang="en-US" sz="2000"/>
              <a:t>Risk assesment, risk management</a:t>
            </a:r>
          </a:p>
          <a:p>
            <a:pPr lvl="1"/>
            <a:r>
              <a:rPr lang="en-US" sz="2000"/>
              <a:t>Simpler to do nothing?</a:t>
            </a:r>
          </a:p>
          <a:p>
            <a:r>
              <a:rPr lang="en-US" sz="2400"/>
              <a:t>Owner risks</a:t>
            </a:r>
          </a:p>
          <a:p>
            <a:pPr lvl="1"/>
            <a:r>
              <a:rPr lang="en-US" sz="2000"/>
              <a:t>Is status quo OK? </a:t>
            </a:r>
          </a:p>
          <a:p>
            <a:pPr lvl="1"/>
            <a:r>
              <a:rPr lang="en-US" sz="2000"/>
              <a:t>Potential loss of revenue through non-use</a:t>
            </a:r>
          </a:p>
          <a:p>
            <a:pPr lvl="1"/>
            <a:r>
              <a:rPr lang="en-US" sz="2000"/>
              <a:t>Loss through overly generous scheme?</a:t>
            </a:r>
          </a:p>
          <a:p>
            <a:pPr lvl="1"/>
            <a:r>
              <a:rPr lang="en-US" sz="2000"/>
              <a:t>Some owners are in worse position than others: Photographers</a:t>
            </a:r>
            <a:endParaRPr lang="en-US" sz="2000"/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95318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1629</TotalTime>
  <Words>1345</Words>
  <Application>Microsoft Macintosh PowerPoint</Application>
  <PresentationFormat>On-screen Show (4:3)</PresentationFormat>
  <Paragraphs>270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Orphan Works in Australia: Problems, opportunities,  possible solutions</vt:lpstr>
      <vt:lpstr>Outline</vt:lpstr>
      <vt:lpstr>Our Background </vt:lpstr>
      <vt:lpstr>Unlocking IP project</vt:lpstr>
      <vt:lpstr>Orphan Works Background </vt:lpstr>
      <vt:lpstr>Research resources</vt:lpstr>
      <vt:lpstr>What’s at stake</vt:lpstr>
      <vt:lpstr>Main challenges</vt:lpstr>
      <vt:lpstr>Stakeholder risks</vt:lpstr>
      <vt:lpstr>Failed attempts</vt:lpstr>
      <vt:lpstr>Minimalist government options</vt:lpstr>
      <vt:lpstr>Technological issues</vt:lpstr>
      <vt:lpstr>Scale and speed</vt:lpstr>
      <vt:lpstr>Opportunities</vt:lpstr>
      <vt:lpstr>Revival and re-use</vt:lpstr>
      <vt:lpstr>Revenue</vt:lpstr>
      <vt:lpstr>Global engagement</vt:lpstr>
      <vt:lpstr>Risks</vt:lpstr>
      <vt:lpstr>Free loaders</vt:lpstr>
      <vt:lpstr>Red Tape</vt:lpstr>
      <vt:lpstr>Complexity, no size fits all</vt:lpstr>
      <vt:lpstr>Options</vt:lpstr>
      <vt:lpstr>Canada</vt:lpstr>
      <vt:lpstr>Legislation: US, UK, EU</vt:lpstr>
      <vt:lpstr>Constraints</vt:lpstr>
      <vt:lpstr>Possible elements</vt:lpstr>
      <vt:lpstr>Search and metadata</vt:lpstr>
      <vt:lpstr>Due diligence</vt:lpstr>
      <vt:lpstr>Risk assesment</vt:lpstr>
      <vt:lpstr>Industry Code</vt:lpstr>
      <vt:lpstr>Sectoral issues</vt:lpstr>
      <vt:lpstr>Road map</vt:lpstr>
      <vt:lpstr>Where does this leave us?</vt:lpstr>
      <vt:lpstr>Questions/Discussion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 V</dc:creator>
  <cp:lastModifiedBy>D V</cp:lastModifiedBy>
  <cp:revision>126</cp:revision>
  <cp:lastPrinted>2010-08-19T16:49:37Z</cp:lastPrinted>
  <dcterms:created xsi:type="dcterms:W3CDTF">2011-03-02T15:21:13Z</dcterms:created>
  <dcterms:modified xsi:type="dcterms:W3CDTF">2011-07-27T01:58:57Z</dcterms:modified>
</cp:coreProperties>
</file>